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9"/>
  </p:notesMasterIdLst>
  <p:handoutMasterIdLst>
    <p:handoutMasterId r:id="rId20"/>
  </p:handoutMasterIdLst>
  <p:sldIdLst>
    <p:sldId id="350" r:id="rId2"/>
    <p:sldId id="522" r:id="rId3"/>
    <p:sldId id="543" r:id="rId4"/>
    <p:sldId id="545" r:id="rId5"/>
    <p:sldId id="524" r:id="rId6"/>
    <p:sldId id="525" r:id="rId7"/>
    <p:sldId id="526" r:id="rId8"/>
    <p:sldId id="532" r:id="rId9"/>
    <p:sldId id="527" r:id="rId10"/>
    <p:sldId id="530" r:id="rId11"/>
    <p:sldId id="497" r:id="rId12"/>
    <p:sldId id="529" r:id="rId13"/>
    <p:sldId id="534" r:id="rId14"/>
    <p:sldId id="533" r:id="rId15"/>
    <p:sldId id="519" r:id="rId16"/>
    <p:sldId id="520" r:id="rId17"/>
    <p:sldId id="540" r:id="rId18"/>
  </p:sldIdLst>
  <p:sldSz cx="9144000" cy="6858000" type="screen4x3"/>
  <p:notesSz cx="7023100" cy="9309100"/>
  <p:defaultTextStyle>
    <a:defPPr>
      <a:defRPr lang="en-US"/>
    </a:defPPr>
    <a:lvl1pPr algn="l" rtl="0" fontAlgn="base">
      <a:spcBef>
        <a:spcPct val="0"/>
      </a:spcBef>
      <a:spcAft>
        <a:spcPct val="0"/>
      </a:spcAft>
      <a:defRPr sz="2400" b="1" kern="1200">
        <a:solidFill>
          <a:schemeClr val="tx1"/>
        </a:solidFill>
        <a:latin typeface="Arial Black" pitchFamily="34" charset="0"/>
        <a:ea typeface="+mn-ea"/>
        <a:cs typeface="+mn-cs"/>
      </a:defRPr>
    </a:lvl1pPr>
    <a:lvl2pPr marL="457200" algn="l" rtl="0" fontAlgn="base">
      <a:spcBef>
        <a:spcPct val="0"/>
      </a:spcBef>
      <a:spcAft>
        <a:spcPct val="0"/>
      </a:spcAft>
      <a:defRPr sz="2400" b="1" kern="1200">
        <a:solidFill>
          <a:schemeClr val="tx1"/>
        </a:solidFill>
        <a:latin typeface="Arial Black" pitchFamily="34" charset="0"/>
        <a:ea typeface="+mn-ea"/>
        <a:cs typeface="+mn-cs"/>
      </a:defRPr>
    </a:lvl2pPr>
    <a:lvl3pPr marL="914400" algn="l" rtl="0" fontAlgn="base">
      <a:spcBef>
        <a:spcPct val="0"/>
      </a:spcBef>
      <a:spcAft>
        <a:spcPct val="0"/>
      </a:spcAft>
      <a:defRPr sz="2400" b="1" kern="1200">
        <a:solidFill>
          <a:schemeClr val="tx1"/>
        </a:solidFill>
        <a:latin typeface="Arial Black" pitchFamily="34" charset="0"/>
        <a:ea typeface="+mn-ea"/>
        <a:cs typeface="+mn-cs"/>
      </a:defRPr>
    </a:lvl3pPr>
    <a:lvl4pPr marL="1371600" algn="l" rtl="0" fontAlgn="base">
      <a:spcBef>
        <a:spcPct val="0"/>
      </a:spcBef>
      <a:spcAft>
        <a:spcPct val="0"/>
      </a:spcAft>
      <a:defRPr sz="2400" b="1" kern="1200">
        <a:solidFill>
          <a:schemeClr val="tx1"/>
        </a:solidFill>
        <a:latin typeface="Arial Black" pitchFamily="34" charset="0"/>
        <a:ea typeface="+mn-ea"/>
        <a:cs typeface="+mn-cs"/>
      </a:defRPr>
    </a:lvl4pPr>
    <a:lvl5pPr marL="1828800" algn="l" rtl="0" fontAlgn="base">
      <a:spcBef>
        <a:spcPct val="0"/>
      </a:spcBef>
      <a:spcAft>
        <a:spcPct val="0"/>
      </a:spcAft>
      <a:defRPr sz="2400" b="1" kern="1200">
        <a:solidFill>
          <a:schemeClr val="tx1"/>
        </a:solidFill>
        <a:latin typeface="Arial Black" pitchFamily="34" charset="0"/>
        <a:ea typeface="+mn-ea"/>
        <a:cs typeface="+mn-cs"/>
      </a:defRPr>
    </a:lvl5pPr>
    <a:lvl6pPr marL="2286000" algn="l" defTabSz="914400" rtl="0" eaLnBrk="1" latinLnBrk="0" hangingPunct="1">
      <a:defRPr sz="2400" b="1" kern="1200">
        <a:solidFill>
          <a:schemeClr val="tx1"/>
        </a:solidFill>
        <a:latin typeface="Arial Black" pitchFamily="34" charset="0"/>
        <a:ea typeface="+mn-ea"/>
        <a:cs typeface="+mn-cs"/>
      </a:defRPr>
    </a:lvl6pPr>
    <a:lvl7pPr marL="2743200" algn="l" defTabSz="914400" rtl="0" eaLnBrk="1" latinLnBrk="0" hangingPunct="1">
      <a:defRPr sz="2400" b="1" kern="1200">
        <a:solidFill>
          <a:schemeClr val="tx1"/>
        </a:solidFill>
        <a:latin typeface="Arial Black" pitchFamily="34" charset="0"/>
        <a:ea typeface="+mn-ea"/>
        <a:cs typeface="+mn-cs"/>
      </a:defRPr>
    </a:lvl7pPr>
    <a:lvl8pPr marL="3200400" algn="l" defTabSz="914400" rtl="0" eaLnBrk="1" latinLnBrk="0" hangingPunct="1">
      <a:defRPr sz="2400" b="1" kern="1200">
        <a:solidFill>
          <a:schemeClr val="tx1"/>
        </a:solidFill>
        <a:latin typeface="Arial Black" pitchFamily="34" charset="0"/>
        <a:ea typeface="+mn-ea"/>
        <a:cs typeface="+mn-cs"/>
      </a:defRPr>
    </a:lvl8pPr>
    <a:lvl9pPr marL="3657600" algn="l" defTabSz="914400" rtl="0" eaLnBrk="1" latinLnBrk="0" hangingPunct="1">
      <a:defRPr sz="2400" b="1" kern="1200">
        <a:solidFill>
          <a:schemeClr val="tx1"/>
        </a:solidFill>
        <a:latin typeface="Arial Black"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FFFFFF"/>
    <a:srgbClr val="000099"/>
    <a:srgbClr val="FFCC00"/>
    <a:srgbClr val="00CC00"/>
    <a:srgbClr val="66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929" autoAdjust="0"/>
    <p:restoredTop sz="80145" autoAdjust="0"/>
  </p:normalViewPr>
  <p:slideViewPr>
    <p:cSldViewPr>
      <p:cViewPr varScale="1">
        <p:scale>
          <a:sx n="59" d="100"/>
          <a:sy n="59" d="100"/>
        </p:scale>
        <p:origin x="1374" y="60"/>
      </p:cViewPr>
      <p:guideLst>
        <p:guide orient="horz" pos="2160"/>
        <p:guide pos="2880"/>
      </p:guideLst>
    </p:cSldViewPr>
  </p:slideViewPr>
  <p:outlineViewPr>
    <p:cViewPr>
      <p:scale>
        <a:sx n="33" d="100"/>
        <a:sy n="33" d="100"/>
      </p:scale>
      <p:origin x="48" y="2087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2016" y="-90"/>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3043343" cy="465773"/>
          </a:xfrm>
          <a:prstGeom prst="rect">
            <a:avLst/>
          </a:prstGeom>
          <a:noFill/>
          <a:ln w="9525">
            <a:noFill/>
            <a:miter lim="800000"/>
            <a:headEnd/>
            <a:tailEnd/>
          </a:ln>
          <a:effectLst/>
        </p:spPr>
        <p:txBody>
          <a:bodyPr vert="horz" wrap="square" lIns="93296" tIns="46649" rIns="93296" bIns="46649" numCol="1" anchor="t" anchorCtr="0" compatLnSpc="1">
            <a:prstTxWarp prst="textNoShape">
              <a:avLst/>
            </a:prstTxWarp>
          </a:bodyPr>
          <a:lstStyle>
            <a:lvl1pPr defTabSz="932484">
              <a:defRPr sz="1200" b="0">
                <a:effectLst/>
                <a:latin typeface="Times New Roman" pitchFamily="18" charset="0"/>
              </a:defRPr>
            </a:lvl1pPr>
          </a:lstStyle>
          <a:p>
            <a:pPr>
              <a:defRPr/>
            </a:pPr>
            <a:endParaRPr lang="en-US"/>
          </a:p>
        </p:txBody>
      </p:sp>
      <p:sp>
        <p:nvSpPr>
          <p:cNvPr id="43011" name="Rectangle 3"/>
          <p:cNvSpPr>
            <a:spLocks noGrp="1" noChangeArrowheads="1"/>
          </p:cNvSpPr>
          <p:nvPr>
            <p:ph type="dt" sz="quarter" idx="1"/>
          </p:nvPr>
        </p:nvSpPr>
        <p:spPr bwMode="auto">
          <a:xfrm>
            <a:off x="3978132" y="0"/>
            <a:ext cx="3043343" cy="465773"/>
          </a:xfrm>
          <a:prstGeom prst="rect">
            <a:avLst/>
          </a:prstGeom>
          <a:noFill/>
          <a:ln w="9525">
            <a:noFill/>
            <a:miter lim="800000"/>
            <a:headEnd/>
            <a:tailEnd/>
          </a:ln>
          <a:effectLst/>
        </p:spPr>
        <p:txBody>
          <a:bodyPr vert="horz" wrap="square" lIns="93296" tIns="46649" rIns="93296" bIns="46649" numCol="1" anchor="t" anchorCtr="0" compatLnSpc="1">
            <a:prstTxWarp prst="textNoShape">
              <a:avLst/>
            </a:prstTxWarp>
          </a:bodyPr>
          <a:lstStyle>
            <a:lvl1pPr algn="r" defTabSz="932484">
              <a:defRPr sz="1200" b="0">
                <a:effectLst/>
                <a:latin typeface="Times New Roman" pitchFamily="18" charset="0"/>
              </a:defRPr>
            </a:lvl1pPr>
          </a:lstStyle>
          <a:p>
            <a:pPr>
              <a:defRPr/>
            </a:pPr>
            <a:endParaRPr lang="en-US"/>
          </a:p>
        </p:txBody>
      </p:sp>
      <p:sp>
        <p:nvSpPr>
          <p:cNvPr id="43012" name="Rectangle 4"/>
          <p:cNvSpPr>
            <a:spLocks noGrp="1" noChangeArrowheads="1"/>
          </p:cNvSpPr>
          <p:nvPr>
            <p:ph type="ftr" sz="quarter" idx="2"/>
          </p:nvPr>
        </p:nvSpPr>
        <p:spPr bwMode="auto">
          <a:xfrm>
            <a:off x="0" y="8841738"/>
            <a:ext cx="3043343" cy="465773"/>
          </a:xfrm>
          <a:prstGeom prst="rect">
            <a:avLst/>
          </a:prstGeom>
          <a:noFill/>
          <a:ln w="9525">
            <a:noFill/>
            <a:miter lim="800000"/>
            <a:headEnd/>
            <a:tailEnd/>
          </a:ln>
          <a:effectLst/>
        </p:spPr>
        <p:txBody>
          <a:bodyPr vert="horz" wrap="square" lIns="93296" tIns="46649" rIns="93296" bIns="46649" numCol="1" anchor="b" anchorCtr="0" compatLnSpc="1">
            <a:prstTxWarp prst="textNoShape">
              <a:avLst/>
            </a:prstTxWarp>
          </a:bodyPr>
          <a:lstStyle>
            <a:lvl1pPr defTabSz="932484">
              <a:defRPr sz="1200" b="0">
                <a:effectLst/>
                <a:latin typeface="Times New Roman" pitchFamily="18" charset="0"/>
              </a:defRPr>
            </a:lvl1pPr>
          </a:lstStyle>
          <a:p>
            <a:pPr>
              <a:defRPr/>
            </a:pPr>
            <a:endParaRPr lang="en-US"/>
          </a:p>
        </p:txBody>
      </p:sp>
      <p:sp>
        <p:nvSpPr>
          <p:cNvPr id="43013" name="Rectangle 5"/>
          <p:cNvSpPr>
            <a:spLocks noGrp="1" noChangeArrowheads="1"/>
          </p:cNvSpPr>
          <p:nvPr>
            <p:ph type="sldNum" sz="quarter" idx="3"/>
          </p:nvPr>
        </p:nvSpPr>
        <p:spPr bwMode="auto">
          <a:xfrm>
            <a:off x="3978132" y="8841738"/>
            <a:ext cx="3043343" cy="465773"/>
          </a:xfrm>
          <a:prstGeom prst="rect">
            <a:avLst/>
          </a:prstGeom>
          <a:noFill/>
          <a:ln w="9525">
            <a:noFill/>
            <a:miter lim="800000"/>
            <a:headEnd/>
            <a:tailEnd/>
          </a:ln>
          <a:effectLst/>
        </p:spPr>
        <p:txBody>
          <a:bodyPr vert="horz" wrap="square" lIns="93296" tIns="46649" rIns="93296" bIns="46649" numCol="1" anchor="b" anchorCtr="0" compatLnSpc="1">
            <a:prstTxWarp prst="textNoShape">
              <a:avLst/>
            </a:prstTxWarp>
          </a:bodyPr>
          <a:lstStyle>
            <a:lvl1pPr algn="r" defTabSz="932484">
              <a:defRPr sz="1200" b="0">
                <a:effectLst/>
                <a:latin typeface="Times New Roman" pitchFamily="18" charset="0"/>
              </a:defRPr>
            </a:lvl1pPr>
          </a:lstStyle>
          <a:p>
            <a:pPr>
              <a:defRPr/>
            </a:pPr>
            <a:fld id="{A64F04DD-00CF-4AA2-8B0D-1628EBDDC35B}" type="slidenum">
              <a:rPr lang="en-US"/>
              <a:pPr>
                <a:defRPr/>
              </a:pPr>
              <a:t>‹#›</a:t>
            </a:fld>
            <a:endParaRPr lang="en-US"/>
          </a:p>
        </p:txBody>
      </p:sp>
    </p:spTree>
    <p:extLst>
      <p:ext uri="{BB962C8B-B14F-4D97-AF65-F5344CB8AC3E}">
        <p14:creationId xmlns:p14="http://schemas.microsoft.com/office/powerpoint/2010/main" val="28684062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43343" cy="465773"/>
          </a:xfrm>
          <a:prstGeom prst="rect">
            <a:avLst/>
          </a:prstGeom>
          <a:noFill/>
          <a:ln w="9525">
            <a:noFill/>
            <a:miter lim="800000"/>
            <a:headEnd/>
            <a:tailEnd/>
          </a:ln>
          <a:effectLst/>
        </p:spPr>
        <p:txBody>
          <a:bodyPr vert="horz" wrap="square" lIns="93296" tIns="46649" rIns="93296" bIns="46649" numCol="1" anchor="t" anchorCtr="0" compatLnSpc="1">
            <a:prstTxWarp prst="textNoShape">
              <a:avLst/>
            </a:prstTxWarp>
          </a:bodyPr>
          <a:lstStyle>
            <a:lvl1pPr defTabSz="932484">
              <a:defRPr sz="1200" b="0">
                <a:effectLst/>
                <a:latin typeface="Times New Roman" pitchFamily="18" charset="0"/>
              </a:defRPr>
            </a:lvl1pPr>
          </a:lstStyle>
          <a:p>
            <a:pPr>
              <a:defRPr/>
            </a:pPr>
            <a:endParaRPr lang="en-US"/>
          </a:p>
        </p:txBody>
      </p:sp>
      <p:sp>
        <p:nvSpPr>
          <p:cNvPr id="8195" name="Rectangle 3"/>
          <p:cNvSpPr>
            <a:spLocks noGrp="1" noChangeArrowheads="1"/>
          </p:cNvSpPr>
          <p:nvPr>
            <p:ph type="dt" idx="1"/>
          </p:nvPr>
        </p:nvSpPr>
        <p:spPr bwMode="auto">
          <a:xfrm>
            <a:off x="3979757" y="0"/>
            <a:ext cx="3043343" cy="465773"/>
          </a:xfrm>
          <a:prstGeom prst="rect">
            <a:avLst/>
          </a:prstGeom>
          <a:noFill/>
          <a:ln w="9525">
            <a:noFill/>
            <a:miter lim="800000"/>
            <a:headEnd/>
            <a:tailEnd/>
          </a:ln>
          <a:effectLst/>
        </p:spPr>
        <p:txBody>
          <a:bodyPr vert="horz" wrap="square" lIns="93296" tIns="46649" rIns="93296" bIns="46649" numCol="1" anchor="t" anchorCtr="0" compatLnSpc="1">
            <a:prstTxWarp prst="textNoShape">
              <a:avLst/>
            </a:prstTxWarp>
          </a:bodyPr>
          <a:lstStyle>
            <a:lvl1pPr algn="r" defTabSz="932484">
              <a:defRPr sz="1200" b="0">
                <a:effectLst/>
                <a:latin typeface="Times New Roman" pitchFamily="18" charset="0"/>
              </a:defRPr>
            </a:lvl1pPr>
          </a:lstStyle>
          <a:p>
            <a:pPr>
              <a:defRPr/>
            </a:pPr>
            <a:endParaRPr lang="en-US"/>
          </a:p>
        </p:txBody>
      </p:sp>
      <p:sp>
        <p:nvSpPr>
          <p:cNvPr id="43012"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36414" y="4420869"/>
            <a:ext cx="5150273" cy="4190367"/>
          </a:xfrm>
          <a:prstGeom prst="rect">
            <a:avLst/>
          </a:prstGeom>
          <a:noFill/>
          <a:ln w="9525">
            <a:noFill/>
            <a:miter lim="800000"/>
            <a:headEnd/>
            <a:tailEnd/>
          </a:ln>
          <a:effectLst/>
        </p:spPr>
        <p:txBody>
          <a:bodyPr vert="horz" wrap="square" lIns="93296" tIns="46649" rIns="93296" bIns="4664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843330"/>
            <a:ext cx="3043343" cy="465772"/>
          </a:xfrm>
          <a:prstGeom prst="rect">
            <a:avLst/>
          </a:prstGeom>
          <a:noFill/>
          <a:ln w="9525">
            <a:noFill/>
            <a:miter lim="800000"/>
            <a:headEnd/>
            <a:tailEnd/>
          </a:ln>
          <a:effectLst/>
        </p:spPr>
        <p:txBody>
          <a:bodyPr vert="horz" wrap="square" lIns="93296" tIns="46649" rIns="93296" bIns="46649" numCol="1" anchor="b" anchorCtr="0" compatLnSpc="1">
            <a:prstTxWarp prst="textNoShape">
              <a:avLst/>
            </a:prstTxWarp>
          </a:bodyPr>
          <a:lstStyle>
            <a:lvl1pPr defTabSz="932484">
              <a:defRPr sz="1200" b="0">
                <a:effectLst/>
                <a:latin typeface="Times New Roman" pitchFamily="18" charset="0"/>
              </a:defRPr>
            </a:lvl1pPr>
          </a:lstStyle>
          <a:p>
            <a:pPr>
              <a:defRPr/>
            </a:pPr>
            <a:endParaRPr lang="en-US"/>
          </a:p>
        </p:txBody>
      </p:sp>
      <p:sp>
        <p:nvSpPr>
          <p:cNvPr id="8199" name="Rectangle 7"/>
          <p:cNvSpPr>
            <a:spLocks noGrp="1" noChangeArrowheads="1"/>
          </p:cNvSpPr>
          <p:nvPr>
            <p:ph type="sldNum" sz="quarter" idx="5"/>
          </p:nvPr>
        </p:nvSpPr>
        <p:spPr bwMode="auto">
          <a:xfrm>
            <a:off x="3979757" y="8843330"/>
            <a:ext cx="3043343" cy="465772"/>
          </a:xfrm>
          <a:prstGeom prst="rect">
            <a:avLst/>
          </a:prstGeom>
          <a:noFill/>
          <a:ln w="9525">
            <a:noFill/>
            <a:miter lim="800000"/>
            <a:headEnd/>
            <a:tailEnd/>
          </a:ln>
          <a:effectLst/>
        </p:spPr>
        <p:txBody>
          <a:bodyPr vert="horz" wrap="square" lIns="93296" tIns="46649" rIns="93296" bIns="46649" numCol="1" anchor="b" anchorCtr="0" compatLnSpc="1">
            <a:prstTxWarp prst="textNoShape">
              <a:avLst/>
            </a:prstTxWarp>
          </a:bodyPr>
          <a:lstStyle>
            <a:lvl1pPr algn="r" defTabSz="932484">
              <a:defRPr sz="1200" b="0">
                <a:effectLst/>
                <a:latin typeface="Times New Roman" pitchFamily="18" charset="0"/>
              </a:defRPr>
            </a:lvl1pPr>
          </a:lstStyle>
          <a:p>
            <a:pPr>
              <a:defRPr/>
            </a:pPr>
            <a:fld id="{33CFCB46-A514-408E-9F82-A7D3C296FBA8}" type="slidenum">
              <a:rPr lang="en-US"/>
              <a:pPr>
                <a:defRPr/>
              </a:pPr>
              <a:t>‹#›</a:t>
            </a:fld>
            <a:endParaRPr lang="en-US"/>
          </a:p>
        </p:txBody>
      </p:sp>
    </p:spTree>
    <p:extLst>
      <p:ext uri="{BB962C8B-B14F-4D97-AF65-F5344CB8AC3E}">
        <p14:creationId xmlns:p14="http://schemas.microsoft.com/office/powerpoint/2010/main" val="42716324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28600AE9-0895-4781-A590-FE3A3BFEF599}" type="slidenum">
              <a:rPr lang="en-US" smtClean="0"/>
              <a:pPr/>
              <a:t>1</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r>
              <a:rPr lang="en-US" dirty="0" smtClean="0"/>
              <a:t>Welcome to</a:t>
            </a:r>
            <a:r>
              <a:rPr lang="en-US" baseline="0" dirty="0" smtClean="0"/>
              <a:t> Accommodations 101: Attendance, presented by the Office of Accessibility at The University of Akron.</a:t>
            </a:r>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Instructors will often ask how many classes a student can miss with an attendance accommodation.  Ultimately, attendance and how attendance policies are implemented is entirely up to the instructor.  </a:t>
            </a:r>
          </a:p>
          <a:p>
            <a:endParaRPr lang="en-US" dirty="0" smtClean="0"/>
          </a:p>
          <a:p>
            <a:r>
              <a:rPr lang="en-US" dirty="0" smtClean="0"/>
              <a:t>What the Office of Accessibility asks is that instructors be flexible whenever possible.  However, sometimes students miss too much class, and won’t be able to be successful in the course.  Consider all of the options for the student – have they been able to demonstrate an understanding of the material?  Can they do presentations for the instructor?  What have they missed by being out of class – is it lecture material that can be found by getting a copy of someone’s notes and reading the book, or is it enriching discussion that cannot be made up elsewhere?</a:t>
            </a:r>
          </a:p>
          <a:p>
            <a:endParaRPr lang="en-US" dirty="0" smtClean="0"/>
          </a:p>
          <a:p>
            <a:r>
              <a:rPr lang="en-US" dirty="0" smtClean="0"/>
              <a:t>When students miss a significant amount of class and may not be able to make up the work or the lecture material, the student and their disability specialist will sit down and discuss what the different options are.  These options typically include</a:t>
            </a:r>
            <a:r>
              <a:rPr lang="en-US" baseline="0" dirty="0" smtClean="0"/>
              <a:t> the following:</a:t>
            </a:r>
          </a:p>
          <a:p>
            <a:endParaRPr lang="en-US" dirty="0" smtClean="0"/>
          </a:p>
          <a:p>
            <a:r>
              <a:rPr lang="en-US" baseline="0" dirty="0" smtClean="0"/>
              <a:t>	- Completing the work and taking whatever grade is earned</a:t>
            </a:r>
          </a:p>
          <a:p>
            <a:r>
              <a:rPr lang="en-US" baseline="0" dirty="0" smtClean="0"/>
              <a:t>	- Discussing an Incomplete with the instructor.  If something occurs late in the semester, and most of the work has been completed, a student may just need a bit of extra time to finish the course.  The terms of the incomplete are between the instructor and the student.</a:t>
            </a:r>
          </a:p>
          <a:p>
            <a:r>
              <a:rPr lang="en-US" baseline="0" dirty="0" smtClean="0"/>
              <a:t>	- If excessive absences occur early in the semester, the student may be able to drop the class.</a:t>
            </a:r>
          </a:p>
          <a:p>
            <a:r>
              <a:rPr lang="en-US" baseline="0" dirty="0" smtClean="0"/>
              <a:t>	- If the absences occur after the drop deadline, the student can look into a possible medical withdrawal.</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pPr>
              <a:defRPr/>
            </a:pPr>
            <a:fld id="{33CFCB46-A514-408E-9F82-A7D3C296FBA8}" type="slidenum">
              <a:rPr lang="en-US" smtClean="0"/>
              <a:pPr>
                <a:defRPr/>
              </a:pPr>
              <a:t>10</a:t>
            </a:fld>
            <a:endParaRPr lang="en-US"/>
          </a:p>
        </p:txBody>
      </p:sp>
    </p:spTree>
    <p:extLst>
      <p:ext uri="{BB962C8B-B14F-4D97-AF65-F5344CB8AC3E}">
        <p14:creationId xmlns:p14="http://schemas.microsoft.com/office/powerpoint/2010/main" val="768816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r>
              <a:rPr lang="en-US" dirty="0" smtClean="0"/>
              <a:t>The Office of Accessibility does not condone excessive</a:t>
            </a:r>
            <a:r>
              <a:rPr lang="en-US" baseline="0" dirty="0" smtClean="0"/>
              <a:t> absenteeism, and the student’s expectations in this accommodation is made clear.  Pictured here is the attendance and disability agreement that is reviewed and signed by the student during their initial intake appointment, or at the time the accommodation is assigned to the student.</a:t>
            </a:r>
          </a:p>
          <a:p>
            <a:endParaRPr lang="en-US" baseline="0" dirty="0" smtClean="0"/>
          </a:p>
          <a:p>
            <a:r>
              <a:rPr lang="en-US" baseline="0" dirty="0" smtClean="0"/>
              <a:t>This agreement reviews the student expectations, responsibilities, and faculty consideration points.  This agreement is also included with the accommodation letter that is sent to faculty and the student.</a:t>
            </a:r>
            <a:endParaRPr lang="en-US" dirty="0" smtClean="0"/>
          </a:p>
          <a:p>
            <a:endParaRPr lang="en-US" dirty="0" smtClean="0"/>
          </a:p>
        </p:txBody>
      </p:sp>
      <p:sp>
        <p:nvSpPr>
          <p:cNvPr id="70660" name="Slide Number Placeholder 3"/>
          <p:cNvSpPr>
            <a:spLocks noGrp="1"/>
          </p:cNvSpPr>
          <p:nvPr>
            <p:ph type="sldNum" sz="quarter" idx="5"/>
          </p:nvPr>
        </p:nvSpPr>
        <p:spPr>
          <a:noFill/>
        </p:spPr>
        <p:txBody>
          <a:bodyPr/>
          <a:lstStyle/>
          <a:p>
            <a:fld id="{136C9701-46EB-4021-9C95-58667D74870F}"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44EADB2B-341A-433A-AB6E-C67E3838B33E}" type="slidenum">
              <a:rPr lang="en-US" smtClean="0"/>
              <a:pPr/>
              <a:t>12</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r>
              <a:rPr lang="en-US" dirty="0" smtClean="0"/>
              <a:t>In general, these are our expectations for all of our students.  These</a:t>
            </a:r>
            <a:r>
              <a:rPr lang="en-US" baseline="0" dirty="0" smtClean="0"/>
              <a:t> are</a:t>
            </a:r>
            <a:r>
              <a:rPr lang="en-US" dirty="0" smtClean="0"/>
              <a:t> reviewed during</a:t>
            </a:r>
            <a:r>
              <a:rPr lang="en-US" baseline="0" dirty="0" smtClean="0"/>
              <a:t> the intake appointment with the student, and again at any point in time that might be necessary.</a:t>
            </a:r>
          </a:p>
          <a:p>
            <a:pPr eaLnBrk="1" hangingPunct="1"/>
            <a:endParaRPr lang="en-US" baseline="0" dirty="0" smtClean="0"/>
          </a:p>
          <a:p>
            <a:pPr eaLnBrk="1" hangingPunct="1"/>
            <a:r>
              <a:rPr lang="en-US" baseline="0" dirty="0" smtClean="0"/>
              <a:t>Students are expected to provide timely and adequate documentation from a professional, and to get registered with the Office of Accessibility.  Students must be registered with the Office of Accessibility in order to receive accommodations.  Accommodations are not retroactive, so they are only implemented from the time that the accommodation letters are requested from the Office of Accessibility.  In the absence of an accommodation letter, no accommodations are required to be provided.</a:t>
            </a:r>
          </a:p>
          <a:p>
            <a:pPr eaLnBrk="1" hangingPunct="1"/>
            <a:endParaRPr lang="en-US" baseline="0" dirty="0" smtClean="0"/>
          </a:p>
          <a:p>
            <a:pPr eaLnBrk="1" hangingPunct="1"/>
            <a:r>
              <a:rPr lang="en-US" baseline="0" dirty="0" smtClean="0"/>
              <a:t>They are also expected to request accommodation letters each semester, and discuss their accommodations with their instructors.  Furthermore, students are expected to uphold the same academic and behavioral standards as any other student.</a:t>
            </a:r>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addition</a:t>
            </a:r>
            <a:r>
              <a:rPr lang="en-US" baseline="0" dirty="0" smtClean="0"/>
              <a:t> to the general expectations for all students with </a:t>
            </a:r>
            <a:r>
              <a:rPr lang="en-US" baseline="0" dirty="0" err="1" smtClean="0"/>
              <a:t>disabilitieis</a:t>
            </a:r>
            <a:r>
              <a:rPr lang="en-US" baseline="0" dirty="0" smtClean="0"/>
              <a:t>, those listed here are expected of students who receive an </a:t>
            </a:r>
            <a:r>
              <a:rPr lang="en-US" baseline="0" dirty="0" err="1" smtClean="0"/>
              <a:t>attendnace</a:t>
            </a:r>
            <a:r>
              <a:rPr lang="en-US" baseline="0" dirty="0" smtClean="0"/>
              <a:t> accommodation.</a:t>
            </a:r>
          </a:p>
          <a:p>
            <a:endParaRPr lang="en-US" baseline="0" dirty="0" smtClean="0"/>
          </a:p>
          <a:p>
            <a:r>
              <a:rPr lang="en-US" baseline="0" dirty="0" smtClean="0"/>
              <a:t>We expect that students will be present for all classes, unless an exacerbation of their disability prevents them from doing so.  This means that non-disability related absences are not covered under the attendance accommodation.</a:t>
            </a:r>
          </a:p>
          <a:p>
            <a:endParaRPr lang="en-US" baseline="0" dirty="0" smtClean="0"/>
          </a:p>
          <a:p>
            <a:r>
              <a:rPr lang="en-US" baseline="0" dirty="0" smtClean="0"/>
              <a:t>Even is classes are missed, students are still expected to complete the same work as any other student in the class needs to do in order to be successful in the course.</a:t>
            </a:r>
          </a:p>
          <a:p>
            <a:endParaRPr lang="en-US" baseline="0" dirty="0" smtClean="0"/>
          </a:p>
          <a:p>
            <a:r>
              <a:rPr lang="en-US" baseline="0" dirty="0" smtClean="0"/>
              <a:t>Students are expected to inform their faculty members and the Office of Accessibility if there are disability-related absences.  </a:t>
            </a:r>
          </a:p>
          <a:p>
            <a:endParaRPr lang="en-US" baseline="0" dirty="0" smtClean="0"/>
          </a:p>
          <a:p>
            <a:r>
              <a:rPr lang="en-US" baseline="0" dirty="0" smtClean="0"/>
              <a:t>At times, the student’s disability specialist may contact instructors to let them know the situation, and to help coordinate any make up work or missed exams.  Otherwise, students are expected to work with their instructors to determine appropriate make up work.</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33CFCB46-A514-408E-9F82-A7D3C296FBA8}" type="slidenum">
              <a:rPr lang="en-US" smtClean="0"/>
              <a:pPr>
                <a:defRPr/>
              </a:pPr>
              <a:t>13</a:t>
            </a:fld>
            <a:endParaRPr lang="en-US"/>
          </a:p>
        </p:txBody>
      </p:sp>
    </p:spTree>
    <p:extLst>
      <p:ext uri="{BB962C8B-B14F-4D97-AF65-F5344CB8AC3E}">
        <p14:creationId xmlns:p14="http://schemas.microsoft.com/office/powerpoint/2010/main" val="4061950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Faculty should know what the fundamental requirements are for your class.  The Office of Accessibility cannot determine if the student can meet the course requirements, as the instructor is the expert on that topic.</a:t>
            </a:r>
          </a:p>
          <a:p>
            <a:endParaRPr lang="en-US" dirty="0" smtClean="0"/>
          </a:p>
          <a:p>
            <a:r>
              <a:rPr lang="en-US" dirty="0" smtClean="0"/>
              <a:t>Faculty may want to consider reasonable alternatives if students miss class.  Is there a way for them to make up missed points for the day?  If students miss an exam or an assignment, what is a reasonable timeframe for making up the test or assignments?</a:t>
            </a:r>
          </a:p>
          <a:p>
            <a:endParaRPr lang="en-US" dirty="0" smtClean="0"/>
          </a:p>
          <a:p>
            <a:r>
              <a:rPr lang="en-US" dirty="0" smtClean="0"/>
              <a:t>Instructors should feel free to contact the Offic</a:t>
            </a:r>
            <a:r>
              <a:rPr lang="en-US" baseline="0" dirty="0" smtClean="0"/>
              <a:t>e of Accessibility if a student is missing too much class, or if there are any questions about the accommodation and how to implement it in the classroom.</a:t>
            </a:r>
            <a:endParaRPr lang="en-US" dirty="0" smtClean="0"/>
          </a:p>
          <a:p>
            <a:endParaRPr lang="en-US" dirty="0" smtClean="0"/>
          </a:p>
          <a:p>
            <a:r>
              <a:rPr lang="en-US" dirty="0" smtClean="0"/>
              <a:t>Furthermore, using a standard syllabus statement allows students to know where to go to get needed accommodations, and may</a:t>
            </a:r>
            <a:r>
              <a:rPr lang="en-US" baseline="0" dirty="0" smtClean="0"/>
              <a:t> help remind students to request accommodations if they have not already done so.</a:t>
            </a:r>
            <a:endParaRPr lang="en-US" dirty="0"/>
          </a:p>
        </p:txBody>
      </p:sp>
      <p:sp>
        <p:nvSpPr>
          <p:cNvPr id="4" name="Slide Number Placeholder 3"/>
          <p:cNvSpPr>
            <a:spLocks noGrp="1"/>
          </p:cNvSpPr>
          <p:nvPr>
            <p:ph type="sldNum" sz="quarter" idx="10"/>
          </p:nvPr>
        </p:nvSpPr>
        <p:spPr/>
        <p:txBody>
          <a:bodyPr/>
          <a:lstStyle/>
          <a:p>
            <a:pPr>
              <a:defRPr/>
            </a:pPr>
            <a:fld id="{33CFCB46-A514-408E-9F82-A7D3C296FBA8}" type="slidenum">
              <a:rPr lang="en-US" smtClean="0"/>
              <a:pPr>
                <a:defRPr/>
              </a:pPr>
              <a:t>14</a:t>
            </a:fld>
            <a:endParaRPr lang="en-US"/>
          </a:p>
        </p:txBody>
      </p:sp>
    </p:spTree>
    <p:extLst>
      <p:ext uri="{BB962C8B-B14F-4D97-AF65-F5344CB8AC3E}">
        <p14:creationId xmlns:p14="http://schemas.microsoft.com/office/powerpoint/2010/main" val="7895548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Office of Accessibility’s recommended Syllabus statement can be found on our website at www.uakron.edu/access.  This was developed</a:t>
            </a:r>
            <a:r>
              <a:rPr lang="en-US" baseline="0" dirty="0" smtClean="0"/>
              <a:t> so that students have all the information they need if they feel they may need accommodations based on disability.</a:t>
            </a:r>
            <a:endParaRPr lang="en-US" dirty="0"/>
          </a:p>
        </p:txBody>
      </p:sp>
      <p:sp>
        <p:nvSpPr>
          <p:cNvPr id="4" name="Slide Number Placeholder 3"/>
          <p:cNvSpPr>
            <a:spLocks noGrp="1"/>
          </p:cNvSpPr>
          <p:nvPr>
            <p:ph type="sldNum" sz="quarter" idx="10"/>
          </p:nvPr>
        </p:nvSpPr>
        <p:spPr/>
        <p:txBody>
          <a:bodyPr/>
          <a:lstStyle/>
          <a:p>
            <a:pPr>
              <a:defRPr/>
            </a:pPr>
            <a:fld id="{33CFCB46-A514-408E-9F82-A7D3C296FBA8}" type="slidenum">
              <a:rPr lang="en-US" smtClean="0"/>
              <a:pPr>
                <a:defRPr/>
              </a:pPr>
              <a:t>15</a:t>
            </a:fld>
            <a:endParaRPr lang="en-US"/>
          </a:p>
        </p:txBody>
      </p:sp>
    </p:spTree>
    <p:extLst>
      <p:ext uri="{BB962C8B-B14F-4D97-AF65-F5344CB8AC3E}">
        <p14:creationId xmlns:p14="http://schemas.microsoft.com/office/powerpoint/2010/main" val="7927450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standard syllabus statement is important for a number of reasons.  </a:t>
            </a:r>
          </a:p>
          <a:p>
            <a:endParaRPr lang="en-US" dirty="0" smtClean="0"/>
          </a:p>
          <a:p>
            <a:r>
              <a:rPr lang="en-US" dirty="0" smtClean="0"/>
              <a:t>First, having the statement on the syllabus normalizes</a:t>
            </a:r>
            <a:r>
              <a:rPr lang="en-US" baseline="0" dirty="0" smtClean="0"/>
              <a:t> the accommodation process for students, as they will know that their instructors are aware of what accommodations are.</a:t>
            </a:r>
          </a:p>
          <a:p>
            <a:endParaRPr lang="en-US" baseline="0" dirty="0" smtClean="0"/>
          </a:p>
          <a:p>
            <a:r>
              <a:rPr lang="en-US" baseline="0" dirty="0" smtClean="0"/>
              <a:t>It creates a welcoming environment for students who may be hesitant to request accommodations, letting them know that there is an office that can help them with the process.</a:t>
            </a:r>
          </a:p>
          <a:p>
            <a:endParaRPr lang="en-US" baseline="0" dirty="0" smtClean="0"/>
          </a:p>
          <a:p>
            <a:r>
              <a:rPr lang="en-US" baseline="0" dirty="0" smtClean="0"/>
              <a:t>It serves to educate students who are not registered with the Office of Accessibility on who to contact and what the process is for receiving accommodations.</a:t>
            </a:r>
          </a:p>
          <a:p>
            <a:endParaRPr lang="en-US" baseline="0" dirty="0" smtClean="0"/>
          </a:p>
          <a:p>
            <a:r>
              <a:rPr lang="en-US" baseline="0" dirty="0" smtClean="0"/>
              <a:t>And finally, for some students it can serve as a reminder to request accommodations if they have not yet done so for the semester.</a:t>
            </a:r>
            <a:endParaRPr lang="en-US" dirty="0"/>
          </a:p>
        </p:txBody>
      </p:sp>
      <p:sp>
        <p:nvSpPr>
          <p:cNvPr id="4" name="Slide Number Placeholder 3"/>
          <p:cNvSpPr>
            <a:spLocks noGrp="1"/>
          </p:cNvSpPr>
          <p:nvPr>
            <p:ph type="sldNum" sz="quarter" idx="10"/>
          </p:nvPr>
        </p:nvSpPr>
        <p:spPr/>
        <p:txBody>
          <a:bodyPr/>
          <a:lstStyle/>
          <a:p>
            <a:pPr>
              <a:defRPr/>
            </a:pPr>
            <a:fld id="{33CFCB46-A514-408E-9F82-A7D3C296FBA8}" type="slidenum">
              <a:rPr lang="en-US" smtClean="0"/>
              <a:pPr>
                <a:defRPr/>
              </a:pPr>
              <a:t>16</a:t>
            </a:fld>
            <a:endParaRPr lang="en-US"/>
          </a:p>
        </p:txBody>
      </p:sp>
    </p:spTree>
    <p:extLst>
      <p:ext uri="{BB962C8B-B14F-4D97-AF65-F5344CB8AC3E}">
        <p14:creationId xmlns:p14="http://schemas.microsoft.com/office/powerpoint/2010/main" val="29520254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r>
              <a:rPr lang="en-US" dirty="0" smtClean="0"/>
              <a:t>The Office of Accessibility welcomes</a:t>
            </a:r>
            <a:r>
              <a:rPr lang="en-US" baseline="0" dirty="0" smtClean="0"/>
              <a:t> any questions or concerns that faculty and staff have when working with students with disabilities.  Please feel free to contact the office to discuss the information in this presentation, or with any other questions or concerns.</a:t>
            </a:r>
            <a:endParaRPr lang="en-US" dirty="0" smtClean="0"/>
          </a:p>
        </p:txBody>
      </p:sp>
      <p:sp>
        <p:nvSpPr>
          <p:cNvPr id="81924" name="Slide Number Placeholder 3"/>
          <p:cNvSpPr>
            <a:spLocks noGrp="1"/>
          </p:cNvSpPr>
          <p:nvPr>
            <p:ph type="sldNum" sz="quarter" idx="5"/>
          </p:nvPr>
        </p:nvSpPr>
        <p:spPr>
          <a:noFill/>
        </p:spPr>
        <p:txBody>
          <a:bodyPr/>
          <a:lstStyle/>
          <a:p>
            <a:fld id="{A73CB8EE-BBDF-487E-BE10-74BC4C8991CE}" type="slidenum">
              <a:rPr lang="en-US" smtClean="0"/>
              <a:pPr/>
              <a:t>17</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 this presentation, viewers will</a:t>
            </a:r>
            <a:r>
              <a:rPr lang="en-US" baseline="0" dirty="0" smtClean="0"/>
              <a:t> learn basic information about the Office of Accessibility.  </a:t>
            </a:r>
          </a:p>
          <a:p>
            <a:endParaRPr lang="en-US" baseline="0" dirty="0" smtClean="0"/>
          </a:p>
          <a:p>
            <a:r>
              <a:rPr lang="en-US" baseline="0" dirty="0" smtClean="0"/>
              <a:t>Participants will also have the opportunity to gain additional understanding of the various types of disabilities that may affect a student’s attendance, as well as the different types of attendance accommodations that the Office of Accessibility coordinates.</a:t>
            </a:r>
          </a:p>
          <a:p>
            <a:endParaRPr lang="en-US" baseline="0" dirty="0" smtClean="0"/>
          </a:p>
          <a:p>
            <a:r>
              <a:rPr lang="en-US" baseline="0" dirty="0" smtClean="0"/>
              <a:t>Additionally, participants will gain further understanding the limitations to this accommodations, and what the student expectations are when they receive this accommodation.</a:t>
            </a:r>
            <a:endParaRPr lang="en-US" dirty="0"/>
          </a:p>
        </p:txBody>
      </p:sp>
      <p:sp>
        <p:nvSpPr>
          <p:cNvPr id="4" name="Slide Number Placeholder 3"/>
          <p:cNvSpPr>
            <a:spLocks noGrp="1"/>
          </p:cNvSpPr>
          <p:nvPr>
            <p:ph type="sldNum" sz="quarter" idx="10"/>
          </p:nvPr>
        </p:nvSpPr>
        <p:spPr/>
        <p:txBody>
          <a:bodyPr/>
          <a:lstStyle/>
          <a:p>
            <a:pPr>
              <a:defRPr/>
            </a:pPr>
            <a:fld id="{33CFCB46-A514-408E-9F82-A7D3C296FBA8}" type="slidenum">
              <a:rPr lang="en-US" smtClean="0"/>
              <a:pPr>
                <a:defRPr/>
              </a:pPr>
              <a:t>2</a:t>
            </a:fld>
            <a:endParaRPr lang="en-US"/>
          </a:p>
        </p:txBody>
      </p:sp>
    </p:spTree>
    <p:extLst>
      <p:ext uri="{BB962C8B-B14F-4D97-AF65-F5344CB8AC3E}">
        <p14:creationId xmlns:p14="http://schemas.microsoft.com/office/powerpoint/2010/main" val="3232330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we will talk specifically about the attendance accommodations that some students with disabilities might receive.</a:t>
            </a:r>
            <a:endParaRPr lang="en-US" dirty="0"/>
          </a:p>
        </p:txBody>
      </p:sp>
      <p:sp>
        <p:nvSpPr>
          <p:cNvPr id="4" name="Slide Number Placeholder 3"/>
          <p:cNvSpPr>
            <a:spLocks noGrp="1"/>
          </p:cNvSpPr>
          <p:nvPr>
            <p:ph type="sldNum" sz="quarter" idx="10"/>
          </p:nvPr>
        </p:nvSpPr>
        <p:spPr/>
        <p:txBody>
          <a:bodyPr/>
          <a:lstStyle/>
          <a:p>
            <a:pPr>
              <a:defRPr/>
            </a:pPr>
            <a:fld id="{33CFCB46-A514-408E-9F82-A7D3C296FBA8}" type="slidenum">
              <a:rPr lang="en-US" smtClean="0"/>
              <a:pPr>
                <a:defRPr/>
              </a:pPr>
              <a:t>3</a:t>
            </a:fld>
            <a:endParaRPr lang="en-US"/>
          </a:p>
        </p:txBody>
      </p:sp>
    </p:spTree>
    <p:extLst>
      <p:ext uri="{BB962C8B-B14F-4D97-AF65-F5344CB8AC3E}">
        <p14:creationId xmlns:p14="http://schemas.microsoft.com/office/powerpoint/2010/main" val="672600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33CFCB46-A514-408E-9F82-A7D3C296FBA8}" type="slidenum">
              <a:rPr lang="en-US" smtClean="0"/>
              <a:pPr>
                <a:defRPr/>
              </a:pPr>
              <a:t>4</a:t>
            </a:fld>
            <a:endParaRPr lang="en-US"/>
          </a:p>
        </p:txBody>
      </p:sp>
    </p:spTree>
    <p:extLst>
      <p:ext uri="{BB962C8B-B14F-4D97-AF65-F5344CB8AC3E}">
        <p14:creationId xmlns:p14="http://schemas.microsoft.com/office/powerpoint/2010/main" val="3985743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Next we are going to discuss some</a:t>
            </a:r>
            <a:r>
              <a:rPr lang="en-US" baseline="0" dirty="0" smtClean="0"/>
              <a:t> of the more common disabilities that affect attendance, and talk briefly about some of the symptoms of these conditions that can affect attendance.</a:t>
            </a:r>
            <a:endParaRPr lang="en-US" dirty="0" smtClean="0"/>
          </a:p>
          <a:p>
            <a:endParaRPr lang="en-US" dirty="0" smtClean="0"/>
          </a:p>
          <a:p>
            <a:r>
              <a:rPr lang="en-US" dirty="0" smtClean="0"/>
              <a:t>Our first major disability category that can often cause absences are health related disabilities.  Under this category, we see diagnoses such as Crohn’s disease,</a:t>
            </a:r>
            <a:r>
              <a:rPr lang="en-US" baseline="0" dirty="0" smtClean="0"/>
              <a:t> cystic fibrosis, headache conditions, and heart conditions.  </a:t>
            </a:r>
          </a:p>
          <a:p>
            <a:endParaRPr lang="en-US" baseline="0" dirty="0" smtClean="0"/>
          </a:p>
          <a:p>
            <a:r>
              <a:rPr lang="en-US" baseline="0" dirty="0" smtClean="0"/>
              <a:t>Students who have Crohn’s disease may have some trouble with their digestive system.  A flare up of this condition may cause severe abdominal pain, or general pain throughout the body.  They may be unable to sit through a class during these times, or may need to see a doctor for treatment.</a:t>
            </a:r>
            <a:endParaRPr lang="en-US" dirty="0" smtClean="0"/>
          </a:p>
          <a:p>
            <a:endParaRPr lang="en-US" baseline="0" dirty="0" smtClean="0"/>
          </a:p>
          <a:p>
            <a:r>
              <a:rPr lang="en-US" baseline="0" dirty="0" smtClean="0"/>
              <a:t>Cystic Fibrosis is a chronic illness that can cause respiratory distress.  Many students with this diagnosis will need to receive regular hospital based treatments every few months.  Additionally, the condition can flare up, also causing illness and frequent hospitalization.  It is important for these students to keep their regularly scheduled treatment appointments, although they may not have a choice as to when they will be.  In those cases, the student may need to miss class for the regularly scheduled treatments.</a:t>
            </a:r>
          </a:p>
          <a:p>
            <a:endParaRPr lang="en-US" dirty="0" smtClean="0"/>
          </a:p>
          <a:p>
            <a:r>
              <a:rPr lang="en-US" dirty="0" smtClean="0"/>
              <a:t>Some</a:t>
            </a:r>
            <a:r>
              <a:rPr lang="en-US" baseline="0" dirty="0" smtClean="0"/>
              <a:t> students may suffer from headache conditions that cause severe migraines.  Some students with this diagnosis report migraines that are so severe that they are unable to drive, see or be in room with lighting.  Some also report migraines severe enough to cause vomiting.  In these cases, it is often safest for the student to stay home or in their residence hall.</a:t>
            </a:r>
            <a:endParaRPr lang="en-US" dirty="0" smtClean="0"/>
          </a:p>
          <a:p>
            <a:endParaRPr lang="en-US" baseline="0" dirty="0" smtClean="0"/>
          </a:p>
          <a:p>
            <a:r>
              <a:rPr lang="en-US" baseline="0" dirty="0" smtClean="0"/>
              <a:t>Other students may report having heart conditions.  Some symptoms of these types of conditions include extreme fatigue, weakness, and even passing out.  Students may need to seek treatment or simply just rest if their symptoms flare up.</a:t>
            </a:r>
          </a:p>
        </p:txBody>
      </p:sp>
      <p:sp>
        <p:nvSpPr>
          <p:cNvPr id="4" name="Slide Number Placeholder 3"/>
          <p:cNvSpPr>
            <a:spLocks noGrp="1"/>
          </p:cNvSpPr>
          <p:nvPr>
            <p:ph type="sldNum" sz="quarter" idx="10"/>
          </p:nvPr>
        </p:nvSpPr>
        <p:spPr/>
        <p:txBody>
          <a:bodyPr/>
          <a:lstStyle/>
          <a:p>
            <a:pPr>
              <a:defRPr/>
            </a:pPr>
            <a:fld id="{33CFCB46-A514-408E-9F82-A7D3C296FBA8}" type="slidenum">
              <a:rPr lang="en-US" smtClean="0"/>
              <a:pPr>
                <a:defRPr/>
              </a:pPr>
              <a:t>5</a:t>
            </a:fld>
            <a:endParaRPr lang="en-US"/>
          </a:p>
        </p:txBody>
      </p:sp>
    </p:spTree>
    <p:extLst>
      <p:ext uri="{BB962C8B-B14F-4D97-AF65-F5344CB8AC3E}">
        <p14:creationId xmlns:p14="http://schemas.microsoft.com/office/powerpoint/2010/main" val="39857438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 category of disabilities</a:t>
            </a:r>
            <a:r>
              <a:rPr lang="en-US" baseline="0" dirty="0" smtClean="0"/>
              <a:t> that may affect attendance are Neurological Disabilities.</a:t>
            </a:r>
          </a:p>
          <a:p>
            <a:endParaRPr lang="en-US" baseline="0" dirty="0" smtClean="0"/>
          </a:p>
          <a:p>
            <a:r>
              <a:rPr lang="en-US" baseline="0" dirty="0" smtClean="0"/>
              <a:t>Some students may have muscular dystrophy.  For these students, symptoms may include general weakness, and sensitivity to extreme temperatures.  In extremely hot or cold temperatures, it may not be safe for these students to be out in the conditions.</a:t>
            </a:r>
            <a:endParaRPr lang="en-US" dirty="0" smtClean="0"/>
          </a:p>
          <a:p>
            <a:endParaRPr lang="en-US" dirty="0" smtClean="0"/>
          </a:p>
          <a:p>
            <a:r>
              <a:rPr lang="en-US" baseline="0" dirty="0" smtClean="0"/>
              <a:t>Students with multiple sclerosis can see a wide variety of symptoms, depending on how the disease affects them individually.  During a flare up, they may be in pain, may not be able to see well, and </a:t>
            </a:r>
            <a:r>
              <a:rPr lang="en-US" baseline="0" dirty="0" err="1" smtClean="0"/>
              <a:t>amy</a:t>
            </a:r>
            <a:r>
              <a:rPr lang="en-US" baseline="0" dirty="0" smtClean="0"/>
              <a:t> not be able to concentrate.  These flare ups can, at times, come without warning, and may affect different parts of the body each time.</a:t>
            </a:r>
          </a:p>
          <a:p>
            <a:endParaRPr lang="en-US" baseline="0" dirty="0" smtClean="0"/>
          </a:p>
          <a:p>
            <a:r>
              <a:rPr lang="en-US" baseline="0" dirty="0" smtClean="0"/>
              <a:t>Students who have neuropathy may have flare ups of extreme pain.  At times, this may make it difficult to walk.</a:t>
            </a:r>
            <a:endParaRPr lang="en-US" dirty="0"/>
          </a:p>
        </p:txBody>
      </p:sp>
      <p:sp>
        <p:nvSpPr>
          <p:cNvPr id="4" name="Slide Number Placeholder 3"/>
          <p:cNvSpPr>
            <a:spLocks noGrp="1"/>
          </p:cNvSpPr>
          <p:nvPr>
            <p:ph type="sldNum" sz="quarter" idx="10"/>
          </p:nvPr>
        </p:nvSpPr>
        <p:spPr/>
        <p:txBody>
          <a:bodyPr/>
          <a:lstStyle/>
          <a:p>
            <a:pPr>
              <a:defRPr/>
            </a:pPr>
            <a:fld id="{33CFCB46-A514-408E-9F82-A7D3C296FBA8}" type="slidenum">
              <a:rPr lang="en-US" smtClean="0"/>
              <a:pPr>
                <a:defRPr/>
              </a:pPr>
              <a:t>6</a:t>
            </a:fld>
            <a:endParaRPr lang="en-US"/>
          </a:p>
        </p:txBody>
      </p:sp>
    </p:spTree>
    <p:extLst>
      <p:ext uri="{BB962C8B-B14F-4D97-AF65-F5344CB8AC3E}">
        <p14:creationId xmlns:p14="http://schemas.microsoft.com/office/powerpoint/2010/main" val="295516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students with physical mobility issues may also have an attendance accommodation.</a:t>
            </a:r>
          </a:p>
          <a:p>
            <a:endParaRPr lang="en-US" dirty="0" smtClean="0"/>
          </a:p>
          <a:p>
            <a:r>
              <a:rPr lang="en-US" dirty="0" smtClean="0"/>
              <a:t>Students</a:t>
            </a:r>
            <a:r>
              <a:rPr lang="en-US" baseline="0" dirty="0" smtClean="0"/>
              <a:t> who have arthritis may have difficulty getting to class at times, depending on the severity of the arthritis and where it is located.  For some of these students, extreme heat or cold may make their symptoms more intense.</a:t>
            </a:r>
            <a:endParaRPr lang="en-US" dirty="0" smtClean="0"/>
          </a:p>
          <a:p>
            <a:endParaRPr lang="en-US" dirty="0" smtClean="0"/>
          </a:p>
          <a:p>
            <a:r>
              <a:rPr lang="en-US" baseline="0" dirty="0" smtClean="0"/>
              <a:t>Students who have chronic back pain may have extreme flare ups that make it difficult to sit, stand, walk, or even get out of bed.</a:t>
            </a:r>
          </a:p>
          <a:p>
            <a:endParaRPr lang="en-US" baseline="0" dirty="0" smtClean="0"/>
          </a:p>
          <a:p>
            <a:r>
              <a:rPr lang="en-US" baseline="0" dirty="0" smtClean="0"/>
              <a:t>It may be important to recognize that for these students, and for many others with an attendance accommodation, that when their disability flares up, there may not be anything that a doctor or emergency room can do for them.  Many of these students simply need to rest until their symptoms subside.  Some instructors may want a doctor’s note for every absence, but should know that these students do not always seek medical care during a flare up.</a:t>
            </a:r>
          </a:p>
        </p:txBody>
      </p:sp>
      <p:sp>
        <p:nvSpPr>
          <p:cNvPr id="4" name="Slide Number Placeholder 3"/>
          <p:cNvSpPr>
            <a:spLocks noGrp="1"/>
          </p:cNvSpPr>
          <p:nvPr>
            <p:ph type="sldNum" sz="quarter" idx="10"/>
          </p:nvPr>
        </p:nvSpPr>
        <p:spPr/>
        <p:txBody>
          <a:bodyPr/>
          <a:lstStyle/>
          <a:p>
            <a:pPr>
              <a:defRPr/>
            </a:pPr>
            <a:fld id="{33CFCB46-A514-408E-9F82-A7D3C296FBA8}" type="slidenum">
              <a:rPr lang="en-US" smtClean="0"/>
              <a:pPr>
                <a:defRPr/>
              </a:pPr>
              <a:t>7</a:t>
            </a:fld>
            <a:endParaRPr lang="en-US"/>
          </a:p>
        </p:txBody>
      </p:sp>
    </p:spTree>
    <p:extLst>
      <p:ext uri="{BB962C8B-B14F-4D97-AF65-F5344CB8AC3E}">
        <p14:creationId xmlns:p14="http://schemas.microsoft.com/office/powerpoint/2010/main" val="3225877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times, students with psychological disabilities may receive an </a:t>
            </a:r>
            <a:r>
              <a:rPr lang="en-US" dirty="0" err="1" smtClean="0"/>
              <a:t>attendnace</a:t>
            </a:r>
            <a:r>
              <a:rPr lang="en-US" dirty="0" smtClean="0"/>
              <a:t> accommodation, depending on the diagnosis and severity of the condition.</a:t>
            </a:r>
          </a:p>
          <a:p>
            <a:endParaRPr lang="en-US" dirty="0" smtClean="0"/>
          </a:p>
          <a:p>
            <a:r>
              <a:rPr lang="en-US" dirty="0" smtClean="0"/>
              <a:t>For students with bipolar disorder, at times the depressive states can make students lose motivation for daily tasks or make it difficult to get out of bed.</a:t>
            </a:r>
            <a:r>
              <a:rPr lang="en-US" baseline="0" dirty="0" smtClean="0"/>
              <a:t>  At other times, the manic states of this condition can cause little to no sleep, or even hospitalizations at times.</a:t>
            </a:r>
            <a:endParaRPr lang="en-US" dirty="0" smtClean="0"/>
          </a:p>
          <a:p>
            <a:endParaRPr lang="en-US" dirty="0" smtClean="0"/>
          </a:p>
          <a:p>
            <a:r>
              <a:rPr lang="en-US" baseline="0" dirty="0" smtClean="0"/>
              <a:t>In severe cases of students with depression, a student may not be able to get out of bed or may be suicidal, requiring treatment or hospitalizations.</a:t>
            </a:r>
          </a:p>
          <a:p>
            <a:endParaRPr lang="en-US" baseline="0" dirty="0" smtClean="0"/>
          </a:p>
          <a:p>
            <a:r>
              <a:rPr lang="en-US" baseline="0" dirty="0" smtClean="0"/>
              <a:t>During a flare up, students who have panic disorder may not be able to leave the house without having a panic attack, or may have a panic attack while on campus that may prevent them from attending classes until they can get symptoms under control.</a:t>
            </a:r>
          </a:p>
          <a:p>
            <a:endParaRPr lang="en-US" baseline="0" dirty="0" smtClean="0"/>
          </a:p>
          <a:p>
            <a:r>
              <a:rPr lang="en-US" baseline="0" dirty="0" smtClean="0"/>
              <a:t>Students who have post traumatic stress disorder may have exacerbations that take on many forms, including panic attacks, paranoia, anger outbursts, or agoraphobia.  </a:t>
            </a:r>
          </a:p>
          <a:p>
            <a:endParaRPr lang="en-US" baseline="0" dirty="0" smtClean="0"/>
          </a:p>
          <a:p>
            <a:r>
              <a:rPr lang="en-US" baseline="0" dirty="0" smtClean="0"/>
              <a:t>It should be noted that students are only given attendance accommodations in severe cases, but it is important that these students take care of themselves first.  Ignoring symptoms or not seeking treatment can lead to additional absences and other complications that may muddle making up work for a class.</a:t>
            </a:r>
          </a:p>
        </p:txBody>
      </p:sp>
      <p:sp>
        <p:nvSpPr>
          <p:cNvPr id="4" name="Slide Number Placeholder 3"/>
          <p:cNvSpPr>
            <a:spLocks noGrp="1"/>
          </p:cNvSpPr>
          <p:nvPr>
            <p:ph type="sldNum" sz="quarter" idx="10"/>
          </p:nvPr>
        </p:nvSpPr>
        <p:spPr/>
        <p:txBody>
          <a:bodyPr/>
          <a:lstStyle/>
          <a:p>
            <a:pPr>
              <a:defRPr/>
            </a:pPr>
            <a:fld id="{33CFCB46-A514-408E-9F82-A7D3C296FBA8}" type="slidenum">
              <a:rPr lang="en-US" smtClean="0"/>
              <a:pPr>
                <a:defRPr/>
              </a:pPr>
              <a:t>8</a:t>
            </a:fld>
            <a:endParaRPr lang="en-US"/>
          </a:p>
        </p:txBody>
      </p:sp>
    </p:spTree>
    <p:extLst>
      <p:ext uri="{BB962C8B-B14F-4D97-AF65-F5344CB8AC3E}">
        <p14:creationId xmlns:p14="http://schemas.microsoft.com/office/powerpoint/2010/main" val="20984959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a number of different types of attendance accommodations that a student may have, based on the symptoms of their disability.</a:t>
            </a:r>
          </a:p>
          <a:p>
            <a:endParaRPr lang="en-US" dirty="0" smtClean="0"/>
          </a:p>
          <a:p>
            <a:r>
              <a:rPr lang="en-US" dirty="0" smtClean="0"/>
              <a:t>The first is a general attendance accommodation.  In this accommodation, it is stated that the effects of the student’s disability may cause</a:t>
            </a:r>
            <a:r>
              <a:rPr lang="en-US" baseline="0" dirty="0" smtClean="0"/>
              <a:t> them to miss class, and that we ask for flexibility in attendance policies and make up work when possible.</a:t>
            </a:r>
            <a:endParaRPr lang="en-US" dirty="0" smtClean="0"/>
          </a:p>
          <a:p>
            <a:endParaRPr lang="en-US" dirty="0" smtClean="0"/>
          </a:p>
          <a:p>
            <a:r>
              <a:rPr lang="en-US" baseline="0" dirty="0" smtClean="0"/>
              <a:t>Some students may just need to take a break and step out of class for a variety of reasons.  Some may need to use the restroom due to their disability, test blood sugar levels, stretch their legs or back, or manage some symptoms of anxiety.  This accommodation is used for students who want their instructors to know that they do not intend to disrupt class by taking a break, and to let the instructors know that if a break is needed, it is for disability related reasons.</a:t>
            </a:r>
          </a:p>
          <a:p>
            <a:endParaRPr lang="en-US" baseline="0" dirty="0" smtClean="0"/>
          </a:p>
          <a:p>
            <a:r>
              <a:rPr lang="en-US" baseline="0" dirty="0" smtClean="0"/>
              <a:t>Some students may just need their instructors to know that they may need a restroom break during class.  Other students may want more confidentiality and will choose to use the generic “unexpected breaks” accommodation that is listed above.</a:t>
            </a:r>
          </a:p>
          <a:p>
            <a:endParaRPr lang="en-US" baseline="0" dirty="0" smtClean="0"/>
          </a:p>
          <a:p>
            <a:r>
              <a:rPr lang="en-US" baseline="0" dirty="0" smtClean="0"/>
              <a:t>Other students will want to let their instructors to know that, at times, due to their disability, they may be late to classes.  Some examples may include students with chronic pain taking longer to walk on some days compared to others, or others that may need to use the restroom before attending classes.</a:t>
            </a:r>
          </a:p>
          <a:p>
            <a:endParaRPr lang="en-US" baseline="0" dirty="0" smtClean="0"/>
          </a:p>
          <a:p>
            <a:r>
              <a:rPr lang="en-US" baseline="0" dirty="0" smtClean="0"/>
              <a:t>Veteran students that have an attendance accommodation may also have a specific one related to appointments at the VA.  For these students, the VA is not often lenient about appointment times, and veterans often don’t have a choice for when their appointment times are.  However, missed appointments may not be able to be rescheduled for months at a time, so it is important that these students attend these appointments in order to receive the necessary care.</a:t>
            </a:r>
          </a:p>
          <a:p>
            <a:endParaRPr lang="en-US" baseline="0" dirty="0" smtClean="0"/>
          </a:p>
          <a:p>
            <a:r>
              <a:rPr lang="en-US" baseline="0" dirty="0" smtClean="0"/>
              <a:t>Lastly, some students may require regular hospital-based treatments based on their disability.  These are often planned in advance, so students know when they will be out of classes.  The Office of Accessibility works with these students and their instructors to make arrangements for missed work and exams for these procedures.</a:t>
            </a:r>
          </a:p>
          <a:p>
            <a:endParaRPr lang="en-US" baseline="0" dirty="0" smtClean="0"/>
          </a:p>
          <a:p>
            <a:r>
              <a:rPr lang="en-US" baseline="0" dirty="0" smtClean="0"/>
              <a:t>Again, it is important to remember that many students will not have documentation for absences.  They have chronic health issues, and there is nothing that a doctor can do to relieve the acute symptoms.  For many, the doctor will tell them to take medication they already have and to rest.  For prolonged absences, the Office of Accessibility will often ask students for documentation to substantiate the missing classes.</a:t>
            </a:r>
            <a:endParaRPr lang="en-US" dirty="0"/>
          </a:p>
        </p:txBody>
      </p:sp>
      <p:sp>
        <p:nvSpPr>
          <p:cNvPr id="4" name="Slide Number Placeholder 3"/>
          <p:cNvSpPr>
            <a:spLocks noGrp="1"/>
          </p:cNvSpPr>
          <p:nvPr>
            <p:ph type="sldNum" sz="quarter" idx="10"/>
          </p:nvPr>
        </p:nvSpPr>
        <p:spPr/>
        <p:txBody>
          <a:bodyPr/>
          <a:lstStyle/>
          <a:p>
            <a:pPr>
              <a:defRPr/>
            </a:pPr>
            <a:fld id="{33CFCB46-A514-408E-9F82-A7D3C296FBA8}" type="slidenum">
              <a:rPr lang="en-US" smtClean="0"/>
              <a:pPr>
                <a:defRPr/>
              </a:pPr>
              <a:t>9</a:t>
            </a:fld>
            <a:endParaRPr lang="en-US"/>
          </a:p>
        </p:txBody>
      </p:sp>
    </p:spTree>
    <p:extLst>
      <p:ext uri="{BB962C8B-B14F-4D97-AF65-F5344CB8AC3E}">
        <p14:creationId xmlns:p14="http://schemas.microsoft.com/office/powerpoint/2010/main" val="21556293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6"/>
          <p:cNvSpPr>
            <a:spLocks noChangeArrowheads="1"/>
          </p:cNvSpPr>
          <p:nvPr userDrawn="1"/>
        </p:nvSpPr>
        <p:spPr bwMode="auto">
          <a:xfrm>
            <a:off x="228600" y="0"/>
            <a:ext cx="8915400" cy="2286000"/>
          </a:xfrm>
          <a:prstGeom prst="rect">
            <a:avLst/>
          </a:prstGeom>
          <a:gradFill rotWithShape="0">
            <a:gsLst>
              <a:gs pos="0">
                <a:srgbClr val="E6DCAC"/>
              </a:gs>
              <a:gs pos="12000">
                <a:srgbClr val="E6D78A"/>
              </a:gs>
              <a:gs pos="30000">
                <a:srgbClr val="C7AC4C"/>
              </a:gs>
              <a:gs pos="45000">
                <a:srgbClr val="E6D78A"/>
              </a:gs>
              <a:gs pos="77000">
                <a:srgbClr val="C7AC4C"/>
              </a:gs>
              <a:gs pos="100000">
                <a:srgbClr val="E6DCAC"/>
              </a:gs>
            </a:gsLst>
            <a:lin ang="2700000" scaled="1"/>
          </a:gradFill>
          <a:ln w="9525">
            <a:noFill/>
            <a:miter lim="800000"/>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5" name="Freeform 17"/>
          <p:cNvSpPr>
            <a:spLocks/>
          </p:cNvSpPr>
          <p:nvPr userDrawn="1"/>
        </p:nvSpPr>
        <p:spPr bwMode="auto">
          <a:xfrm>
            <a:off x="0" y="990600"/>
            <a:ext cx="9170988" cy="5867400"/>
          </a:xfrm>
          <a:custGeom>
            <a:avLst/>
            <a:gdLst/>
            <a:ahLst/>
            <a:cxnLst>
              <a:cxn ang="0">
                <a:pos x="48" y="699"/>
              </a:cxn>
              <a:cxn ang="0">
                <a:pos x="5760" y="0"/>
              </a:cxn>
              <a:cxn ang="0">
                <a:pos x="5777" y="3788"/>
              </a:cxn>
              <a:cxn ang="0">
                <a:pos x="0" y="3792"/>
              </a:cxn>
              <a:cxn ang="0">
                <a:pos x="0" y="699"/>
              </a:cxn>
              <a:cxn ang="0">
                <a:pos x="48" y="699"/>
              </a:cxn>
            </a:cxnLst>
            <a:rect l="0" t="0" r="r" b="b"/>
            <a:pathLst>
              <a:path w="5777" h="3792">
                <a:moveTo>
                  <a:pt x="48" y="699"/>
                </a:moveTo>
                <a:lnTo>
                  <a:pt x="5760" y="0"/>
                </a:lnTo>
                <a:lnTo>
                  <a:pt x="5777" y="3788"/>
                </a:lnTo>
                <a:lnTo>
                  <a:pt x="0" y="3792"/>
                </a:lnTo>
                <a:lnTo>
                  <a:pt x="0" y="699"/>
                </a:lnTo>
                <a:lnTo>
                  <a:pt x="48" y="699"/>
                </a:lnTo>
                <a:close/>
              </a:path>
            </a:pathLst>
          </a:custGeom>
          <a:gradFill rotWithShape="1">
            <a:gsLst>
              <a:gs pos="0">
                <a:srgbClr val="000080">
                  <a:gamma/>
                  <a:shade val="46275"/>
                  <a:invGamma/>
                </a:srgbClr>
              </a:gs>
              <a:gs pos="100000">
                <a:srgbClr val="000080"/>
              </a:gs>
            </a:gsLst>
            <a:lin ang="5400000" scaled="1"/>
          </a:gradFill>
          <a:ln w="9525" cap="flat" cmpd="sng">
            <a:noFill/>
            <a:prstDash val="solid"/>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6" name="Freeform 19" descr="002"/>
          <p:cNvSpPr>
            <a:spLocks/>
          </p:cNvSpPr>
          <p:nvPr userDrawn="1"/>
        </p:nvSpPr>
        <p:spPr bwMode="auto">
          <a:xfrm>
            <a:off x="-12700" y="-12700"/>
            <a:ext cx="4711700" cy="6870700"/>
          </a:xfrm>
          <a:custGeom>
            <a:avLst/>
            <a:gdLst/>
            <a:ahLst/>
            <a:cxnLst>
              <a:cxn ang="0">
                <a:pos x="0" y="0"/>
              </a:cxn>
              <a:cxn ang="0">
                <a:pos x="1376" y="0"/>
              </a:cxn>
              <a:cxn ang="0">
                <a:pos x="2968" y="4328"/>
              </a:cxn>
              <a:cxn ang="0">
                <a:pos x="8" y="4319"/>
              </a:cxn>
              <a:cxn ang="0">
                <a:pos x="0" y="0"/>
              </a:cxn>
            </a:cxnLst>
            <a:rect l="0" t="0" r="r" b="b"/>
            <a:pathLst>
              <a:path w="2968" h="4328">
                <a:moveTo>
                  <a:pt x="0" y="0"/>
                </a:moveTo>
                <a:lnTo>
                  <a:pt x="1376" y="0"/>
                </a:lnTo>
                <a:lnTo>
                  <a:pt x="2968" y="4328"/>
                </a:lnTo>
                <a:lnTo>
                  <a:pt x="8" y="4319"/>
                </a:lnTo>
                <a:lnTo>
                  <a:pt x="0" y="0"/>
                </a:lnTo>
                <a:close/>
              </a:path>
            </a:pathLst>
          </a:custGeom>
          <a:blipFill dpi="0" rotWithShape="0">
            <a:blip r:embed="rId2" cstate="print"/>
            <a:srcRect/>
            <a:stretch>
              <a:fillRect/>
            </a:stretch>
          </a:blipFill>
          <a:ln w="9525">
            <a:noFill/>
            <a:round/>
            <a:headEnd/>
            <a:tailEnd/>
          </a:ln>
          <a:effectLst/>
        </p:spPr>
        <p:txBody>
          <a:bodyPr/>
          <a:lstStyle/>
          <a:p>
            <a:pPr>
              <a:defRPr/>
            </a:pPr>
            <a:endParaRPr lang="en-US">
              <a:effectLst>
                <a:outerShdw blurRad="38100" dist="38100" dir="2700000" algn="tl">
                  <a:srgbClr val="000000">
                    <a:alpha val="43137"/>
                  </a:srgbClr>
                </a:outerShdw>
              </a:effectLst>
            </a:endParaRPr>
          </a:p>
        </p:txBody>
      </p:sp>
      <p:sp>
        <p:nvSpPr>
          <p:cNvPr id="25605" name="Rectangle 5"/>
          <p:cNvSpPr>
            <a:spLocks noGrp="1" noChangeArrowheads="1"/>
          </p:cNvSpPr>
          <p:nvPr>
            <p:ph type="ctrTitle"/>
          </p:nvPr>
        </p:nvSpPr>
        <p:spPr>
          <a:xfrm>
            <a:off x="990600" y="1905000"/>
            <a:ext cx="7772400" cy="1143000"/>
          </a:xfrm>
        </p:spPr>
        <p:txBody>
          <a:bodyPr/>
          <a:lstStyle>
            <a:lvl1pPr algn="r">
              <a:defRPr/>
            </a:lvl1pPr>
          </a:lstStyle>
          <a:p>
            <a:r>
              <a:rPr lang="en-US"/>
              <a:t>Click to edit Master title style</a:t>
            </a:r>
          </a:p>
        </p:txBody>
      </p:sp>
      <p:sp>
        <p:nvSpPr>
          <p:cNvPr id="25606" name="Rectangle 6"/>
          <p:cNvSpPr>
            <a:spLocks noGrp="1" noChangeArrowheads="1"/>
          </p:cNvSpPr>
          <p:nvPr>
            <p:ph type="subTitle" idx="1"/>
          </p:nvPr>
        </p:nvSpPr>
        <p:spPr>
          <a:xfrm>
            <a:off x="2686050" y="3492500"/>
            <a:ext cx="6102350" cy="1752600"/>
          </a:xfrm>
        </p:spPr>
        <p:txBody>
          <a:bodyPr/>
          <a:lstStyle>
            <a:lvl1pPr marL="0" indent="0" algn="r">
              <a:buFont typeface="Wingdings" pitchFamily="2" charset="2"/>
              <a:buNone/>
              <a:defRPr/>
            </a:lvl1pPr>
          </a:lstStyle>
          <a:p>
            <a:r>
              <a:rPr lang="en-US" dirty="0"/>
              <a:t>Click to edit Master subtitle style</a:t>
            </a:r>
          </a:p>
        </p:txBody>
      </p:sp>
      <p:sp>
        <p:nvSpPr>
          <p:cNvPr id="7" name="Rectangle 7"/>
          <p:cNvSpPr>
            <a:spLocks noGrp="1" noChangeArrowheads="1"/>
          </p:cNvSpPr>
          <p:nvPr>
            <p:ph type="dt" sz="half" idx="10"/>
          </p:nvPr>
        </p:nvSpPr>
        <p:spPr>
          <a:xfrm>
            <a:off x="3359150" y="6343650"/>
            <a:ext cx="1905000" cy="457200"/>
          </a:xfrm>
        </p:spPr>
        <p:txBody>
          <a:bodyPr/>
          <a:lstStyle>
            <a:lvl1pPr>
              <a:defRPr/>
            </a:lvl1pPr>
          </a:lstStyle>
          <a:p>
            <a:pPr>
              <a:defRPr/>
            </a:pPr>
            <a:endParaRPr lang="en-US"/>
          </a:p>
        </p:txBody>
      </p:sp>
      <p:sp>
        <p:nvSpPr>
          <p:cNvPr id="8" name="Rectangle 8"/>
          <p:cNvSpPr>
            <a:spLocks noGrp="1" noChangeArrowheads="1"/>
          </p:cNvSpPr>
          <p:nvPr>
            <p:ph type="ftr" sz="quarter" idx="11"/>
          </p:nvPr>
        </p:nvSpPr>
        <p:spPr>
          <a:xfrm>
            <a:off x="6019800" y="6343650"/>
            <a:ext cx="2895600" cy="457200"/>
          </a:xfrm>
        </p:spPr>
        <p:txBody>
          <a:bodyPr/>
          <a:lstStyle>
            <a:lvl1pPr>
              <a:defRPr/>
            </a:lvl1pPr>
          </a:lstStyle>
          <a:p>
            <a:pPr>
              <a:defRPr/>
            </a:pPr>
            <a:endParaRPr lang="en-US"/>
          </a:p>
        </p:txBody>
      </p:sp>
      <p:sp>
        <p:nvSpPr>
          <p:cNvPr id="9" name="Rectangle 9"/>
          <p:cNvSpPr>
            <a:spLocks noGrp="1" noChangeArrowheads="1"/>
          </p:cNvSpPr>
          <p:nvPr>
            <p:ph type="sldNum" sz="quarter" idx="12"/>
          </p:nvPr>
        </p:nvSpPr>
        <p:spPr>
          <a:xfrm>
            <a:off x="125413" y="6361113"/>
            <a:ext cx="1905000" cy="457200"/>
          </a:xfrm>
        </p:spPr>
        <p:txBody>
          <a:bodyPr/>
          <a:lstStyle>
            <a:lvl1pPr>
              <a:defRPr/>
            </a:lvl1pPr>
          </a:lstStyle>
          <a:p>
            <a:pPr>
              <a:defRPr/>
            </a:pPr>
            <a:fld id="{A68F7430-C327-4EF3-BC00-07C37E99E5AF}" type="slidenum">
              <a:rPr lang="en-US"/>
              <a:pPr>
                <a:defRPr/>
              </a:pPr>
              <a:t>‹#›</a:t>
            </a:fld>
            <a:endParaRPr lang="en-US"/>
          </a:p>
        </p:txBody>
      </p:sp>
    </p:spTree>
  </p:cSld>
  <p:clrMapOvr>
    <a:masterClrMapping/>
  </p:clrMapOvr>
  <p:transition advTm="0">
    <p:diamon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009C0D1C-344B-4D7C-BFCF-093D2F5A435D}" type="slidenum">
              <a:rPr lang="en-US"/>
              <a:pPr>
                <a:defRPr/>
              </a:pPr>
              <a:t>‹#›</a:t>
            </a:fld>
            <a:endParaRPr lang="en-US"/>
          </a:p>
        </p:txBody>
      </p:sp>
    </p:spTree>
  </p:cSld>
  <p:clrMapOvr>
    <a:masterClrMapping/>
  </p:clrMapOvr>
  <p:transition advTm="0">
    <p:diamon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96088" y="1027113"/>
            <a:ext cx="2159000" cy="5029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17500" y="1027113"/>
            <a:ext cx="6326188"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2FF71CB6-9813-4D6D-BEF9-D98B6DDC8E5C}" type="slidenum">
              <a:rPr lang="en-US"/>
              <a:pPr>
                <a:defRPr/>
              </a:pPr>
              <a:t>‹#›</a:t>
            </a:fld>
            <a:endParaRPr lang="en-US"/>
          </a:p>
        </p:txBody>
      </p:sp>
    </p:spTree>
  </p:cSld>
  <p:clrMapOvr>
    <a:masterClrMapping/>
  </p:clrMapOvr>
  <p:transition advTm="0">
    <p:diamon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17500" y="1027113"/>
            <a:ext cx="8637588" cy="457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28613" y="1941513"/>
            <a:ext cx="4027487"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08500" y="1941513"/>
            <a:ext cx="4029075"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0097864D-04A7-47BE-AC06-0D31BCF031F8}" type="slidenum">
              <a:rPr lang="en-US"/>
              <a:pPr>
                <a:defRPr/>
              </a:pPr>
              <a:t>‹#›</a:t>
            </a:fld>
            <a:endParaRPr lang="en-US"/>
          </a:p>
        </p:txBody>
      </p:sp>
    </p:spTree>
  </p:cSld>
  <p:clrMapOvr>
    <a:masterClrMapping/>
  </p:clrMapOvr>
  <p:transition advTm="0">
    <p:diamon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17500" y="1027113"/>
            <a:ext cx="8637588" cy="457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28613" y="1941513"/>
            <a:ext cx="8208962" cy="4114800"/>
          </a:xfrm>
        </p:spPr>
        <p:txBody>
          <a:bodyPr/>
          <a:lstStyle/>
          <a:p>
            <a:pPr lvl="0"/>
            <a:endParaRPr lang="en-US" noProof="0" smtClean="0"/>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A0F2CBFA-60FC-41AB-9D71-AE373A55F8BD}" type="slidenum">
              <a:rPr lang="en-US"/>
              <a:pPr>
                <a:defRPr/>
              </a:pPr>
              <a:t>‹#›</a:t>
            </a:fld>
            <a:endParaRPr lang="en-US"/>
          </a:p>
        </p:txBody>
      </p:sp>
    </p:spTree>
  </p:cSld>
  <p:clrMapOvr>
    <a:masterClrMapping/>
  </p:clrMapOvr>
  <p:transition advTm="0">
    <p:diamon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7636680B-FCF5-415B-89C7-D84EA3502409}" type="slidenum">
              <a:rPr lang="en-US"/>
              <a:pPr>
                <a:defRPr/>
              </a:pPr>
              <a:t>‹#›</a:t>
            </a:fld>
            <a:endParaRPr lang="en-US"/>
          </a:p>
        </p:txBody>
      </p:sp>
    </p:spTree>
  </p:cSld>
  <p:clrMapOvr>
    <a:masterClrMapping/>
  </p:clrMapOvr>
  <p:transition advTm="0">
    <p:diamon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6C795022-CCF0-4B82-ACD2-5092E09B4AC4}" type="slidenum">
              <a:rPr lang="en-US"/>
              <a:pPr>
                <a:defRPr/>
              </a:pPr>
              <a:t>‹#›</a:t>
            </a:fld>
            <a:endParaRPr lang="en-US"/>
          </a:p>
        </p:txBody>
      </p:sp>
    </p:spTree>
  </p:cSld>
  <p:clrMapOvr>
    <a:masterClrMapping/>
  </p:clrMapOvr>
  <p:transition advTm="0">
    <p:diamon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28613" y="1941513"/>
            <a:ext cx="402748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08500" y="1941513"/>
            <a:ext cx="40290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FD76F3AA-E844-4C47-AE40-C230BCE94036}" type="slidenum">
              <a:rPr lang="en-US"/>
              <a:pPr>
                <a:defRPr/>
              </a:pPr>
              <a:t>‹#›</a:t>
            </a:fld>
            <a:endParaRPr lang="en-US"/>
          </a:p>
        </p:txBody>
      </p:sp>
    </p:spTree>
  </p:cSld>
  <p:clrMapOvr>
    <a:masterClrMapping/>
  </p:clrMapOvr>
  <p:transition advTm="0">
    <p:diamon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
          <p:cNvSpPr>
            <a:spLocks noGrp="1" noChangeArrowheads="1"/>
          </p:cNvSpPr>
          <p:nvPr>
            <p:ph type="dt" sz="half" idx="10"/>
          </p:nvPr>
        </p:nvSpPr>
        <p:spPr>
          <a:ln/>
        </p:spPr>
        <p:txBody>
          <a:bodyPr/>
          <a:lstStyle>
            <a:lvl1pPr>
              <a:defRPr/>
            </a:lvl1pPr>
          </a:lstStyle>
          <a:p>
            <a:pPr>
              <a:defRPr/>
            </a:pPr>
            <a:endParaRPr lang="en-US"/>
          </a:p>
        </p:txBody>
      </p:sp>
      <p:sp>
        <p:nvSpPr>
          <p:cNvPr id="8" name="Rectangle 8"/>
          <p:cNvSpPr>
            <a:spLocks noGrp="1" noChangeArrowheads="1"/>
          </p:cNvSpPr>
          <p:nvPr>
            <p:ph type="ftr" sz="quarter" idx="11"/>
          </p:nvPr>
        </p:nvSpPr>
        <p:spPr>
          <a:ln/>
        </p:spPr>
        <p:txBody>
          <a:bodyPr/>
          <a:lstStyle>
            <a:lvl1pPr>
              <a:defRPr/>
            </a:lvl1pPr>
          </a:lstStyle>
          <a:p>
            <a:pPr>
              <a:defRPr/>
            </a:pPr>
            <a:endParaRPr lang="en-US"/>
          </a:p>
        </p:txBody>
      </p:sp>
      <p:sp>
        <p:nvSpPr>
          <p:cNvPr id="9" name="Rectangle 9"/>
          <p:cNvSpPr>
            <a:spLocks noGrp="1" noChangeArrowheads="1"/>
          </p:cNvSpPr>
          <p:nvPr>
            <p:ph type="sldNum" sz="quarter" idx="12"/>
          </p:nvPr>
        </p:nvSpPr>
        <p:spPr>
          <a:ln/>
        </p:spPr>
        <p:txBody>
          <a:bodyPr/>
          <a:lstStyle>
            <a:lvl1pPr>
              <a:defRPr/>
            </a:lvl1pPr>
          </a:lstStyle>
          <a:p>
            <a:pPr>
              <a:defRPr/>
            </a:pPr>
            <a:fld id="{C6559375-7F61-4D9E-88CC-3C27132C5A6A}" type="slidenum">
              <a:rPr lang="en-US"/>
              <a:pPr>
                <a:defRPr/>
              </a:pPr>
              <a:t>‹#›</a:t>
            </a:fld>
            <a:endParaRPr lang="en-US"/>
          </a:p>
        </p:txBody>
      </p:sp>
    </p:spTree>
  </p:cSld>
  <p:clrMapOvr>
    <a:masterClrMapping/>
  </p:clrMapOvr>
  <p:transition advTm="0">
    <p:diamon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
          <p:cNvSpPr>
            <a:spLocks noGrp="1" noChangeArrowheads="1"/>
          </p:cNvSpPr>
          <p:nvPr>
            <p:ph type="dt" sz="half" idx="10"/>
          </p:nvPr>
        </p:nvSpPr>
        <p:spPr>
          <a:ln/>
        </p:spPr>
        <p:txBody>
          <a:bodyPr/>
          <a:lstStyle>
            <a:lvl1pPr>
              <a:defRPr/>
            </a:lvl1pPr>
          </a:lstStyle>
          <a:p>
            <a:pPr>
              <a:defRPr/>
            </a:pPr>
            <a:endParaRPr lang="en-US"/>
          </a:p>
        </p:txBody>
      </p:sp>
      <p:sp>
        <p:nvSpPr>
          <p:cNvPr id="4" name="Rectangle 8"/>
          <p:cNvSpPr>
            <a:spLocks noGrp="1" noChangeArrowheads="1"/>
          </p:cNvSpPr>
          <p:nvPr>
            <p:ph type="ftr" sz="quarter" idx="11"/>
          </p:nvPr>
        </p:nvSpPr>
        <p:spPr>
          <a:ln/>
        </p:spPr>
        <p:txBody>
          <a:bodyPr/>
          <a:lstStyle>
            <a:lvl1pPr>
              <a:defRPr/>
            </a:lvl1pPr>
          </a:lstStyle>
          <a:p>
            <a:pPr>
              <a:defRPr/>
            </a:pPr>
            <a:endParaRPr lang="en-US"/>
          </a:p>
        </p:txBody>
      </p:sp>
      <p:sp>
        <p:nvSpPr>
          <p:cNvPr id="5" name="Rectangle 9"/>
          <p:cNvSpPr>
            <a:spLocks noGrp="1" noChangeArrowheads="1"/>
          </p:cNvSpPr>
          <p:nvPr>
            <p:ph type="sldNum" sz="quarter" idx="12"/>
          </p:nvPr>
        </p:nvSpPr>
        <p:spPr>
          <a:ln/>
        </p:spPr>
        <p:txBody>
          <a:bodyPr/>
          <a:lstStyle>
            <a:lvl1pPr>
              <a:defRPr/>
            </a:lvl1pPr>
          </a:lstStyle>
          <a:p>
            <a:pPr>
              <a:defRPr/>
            </a:pPr>
            <a:fld id="{91C70947-C1D2-4D99-A9BF-6C58F31E7035}" type="slidenum">
              <a:rPr lang="en-US"/>
              <a:pPr>
                <a:defRPr/>
              </a:pPr>
              <a:t>‹#›</a:t>
            </a:fld>
            <a:endParaRPr lang="en-US"/>
          </a:p>
        </p:txBody>
      </p:sp>
    </p:spTree>
  </p:cSld>
  <p:clrMapOvr>
    <a:masterClrMapping/>
  </p:clrMapOvr>
  <p:transition advTm="0">
    <p:diamon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en-US"/>
          </a:p>
        </p:txBody>
      </p:sp>
      <p:sp>
        <p:nvSpPr>
          <p:cNvPr id="3" name="Rectangle 8"/>
          <p:cNvSpPr>
            <a:spLocks noGrp="1" noChangeArrowheads="1"/>
          </p:cNvSpPr>
          <p:nvPr>
            <p:ph type="ftr" sz="quarter" idx="11"/>
          </p:nvPr>
        </p:nvSpPr>
        <p:spPr>
          <a:ln/>
        </p:spPr>
        <p:txBody>
          <a:bodyPr/>
          <a:lstStyle>
            <a:lvl1pPr>
              <a:defRPr/>
            </a:lvl1pPr>
          </a:lstStyle>
          <a:p>
            <a:pPr>
              <a:defRPr/>
            </a:pPr>
            <a:endParaRPr lang="en-US"/>
          </a:p>
        </p:txBody>
      </p:sp>
      <p:sp>
        <p:nvSpPr>
          <p:cNvPr id="4" name="Rectangle 9"/>
          <p:cNvSpPr>
            <a:spLocks noGrp="1" noChangeArrowheads="1"/>
          </p:cNvSpPr>
          <p:nvPr>
            <p:ph type="sldNum" sz="quarter" idx="12"/>
          </p:nvPr>
        </p:nvSpPr>
        <p:spPr>
          <a:ln/>
        </p:spPr>
        <p:txBody>
          <a:bodyPr/>
          <a:lstStyle>
            <a:lvl1pPr>
              <a:defRPr/>
            </a:lvl1pPr>
          </a:lstStyle>
          <a:p>
            <a:pPr>
              <a:defRPr/>
            </a:pPr>
            <a:fld id="{C090C140-DCF6-4238-937F-75C96750C8A8}" type="slidenum">
              <a:rPr lang="en-US"/>
              <a:pPr>
                <a:defRPr/>
              </a:pPr>
              <a:t>‹#›</a:t>
            </a:fld>
            <a:endParaRPr lang="en-US"/>
          </a:p>
        </p:txBody>
      </p:sp>
    </p:spTree>
  </p:cSld>
  <p:clrMapOvr>
    <a:masterClrMapping/>
  </p:clrMapOvr>
  <p:transition advTm="0">
    <p:diamon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377E9229-D1EB-4D6A-BBB3-3670BC186899}" type="slidenum">
              <a:rPr lang="en-US"/>
              <a:pPr>
                <a:defRPr/>
              </a:pPr>
              <a:t>‹#›</a:t>
            </a:fld>
            <a:endParaRPr lang="en-US"/>
          </a:p>
        </p:txBody>
      </p:sp>
    </p:spTree>
  </p:cSld>
  <p:clrMapOvr>
    <a:masterClrMapping/>
  </p:clrMapOvr>
  <p:transition advTm="0">
    <p:diamon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3E12BE78-2E0D-4F7A-A175-4B859D382152}" type="slidenum">
              <a:rPr lang="en-US"/>
              <a:pPr>
                <a:defRPr/>
              </a:pPr>
              <a:t>‹#›</a:t>
            </a:fld>
            <a:endParaRPr lang="en-US"/>
          </a:p>
        </p:txBody>
      </p:sp>
    </p:spTree>
  </p:cSld>
  <p:clrMapOvr>
    <a:masterClrMapping/>
  </p:clrMapOvr>
  <p:transition advTm="0">
    <p:diamon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4586" name="Freeform 10"/>
          <p:cNvSpPr>
            <a:spLocks/>
          </p:cNvSpPr>
          <p:nvPr/>
        </p:nvSpPr>
        <p:spPr bwMode="auto">
          <a:xfrm>
            <a:off x="0" y="0"/>
            <a:ext cx="9144000" cy="3865563"/>
          </a:xfrm>
          <a:custGeom>
            <a:avLst/>
            <a:gdLst/>
            <a:ahLst/>
            <a:cxnLst>
              <a:cxn ang="0">
                <a:pos x="5760" y="0"/>
              </a:cxn>
              <a:cxn ang="0">
                <a:pos x="5760" y="2433"/>
              </a:cxn>
              <a:cxn ang="0">
                <a:pos x="0" y="2435"/>
              </a:cxn>
              <a:cxn ang="0">
                <a:pos x="0" y="0"/>
              </a:cxn>
              <a:cxn ang="0">
                <a:pos x="5760" y="0"/>
              </a:cxn>
            </a:cxnLst>
            <a:rect l="0" t="0" r="r" b="b"/>
            <a:pathLst>
              <a:path w="5760" h="2435">
                <a:moveTo>
                  <a:pt x="5760" y="0"/>
                </a:moveTo>
                <a:lnTo>
                  <a:pt x="5760" y="2433"/>
                </a:lnTo>
                <a:lnTo>
                  <a:pt x="0" y="2435"/>
                </a:lnTo>
                <a:lnTo>
                  <a:pt x="0" y="0"/>
                </a:lnTo>
                <a:lnTo>
                  <a:pt x="5760" y="0"/>
                </a:lnTo>
                <a:close/>
              </a:path>
            </a:pathLst>
          </a:custGeom>
          <a:gradFill rotWithShape="0">
            <a:gsLst>
              <a:gs pos="0">
                <a:srgbClr val="E6DCAC"/>
              </a:gs>
              <a:gs pos="12000">
                <a:srgbClr val="E6D78A"/>
              </a:gs>
              <a:gs pos="30000">
                <a:srgbClr val="C7AC4C"/>
              </a:gs>
              <a:gs pos="45000">
                <a:srgbClr val="E6D78A"/>
              </a:gs>
              <a:gs pos="77000">
                <a:srgbClr val="C7AC4C"/>
              </a:gs>
              <a:gs pos="100000">
                <a:srgbClr val="E6DCAC"/>
              </a:gs>
            </a:gsLst>
            <a:lin ang="2700000" scaled="1"/>
          </a:gradFill>
          <a:ln w="9525" cap="flat" cmpd="sng">
            <a:noFill/>
            <a:prstDash val="solid"/>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4587" name="Freeform 11"/>
          <p:cNvSpPr>
            <a:spLocks/>
          </p:cNvSpPr>
          <p:nvPr/>
        </p:nvSpPr>
        <p:spPr bwMode="auto">
          <a:xfrm>
            <a:off x="0" y="914400"/>
            <a:ext cx="9144000" cy="5943600"/>
          </a:xfrm>
          <a:custGeom>
            <a:avLst/>
            <a:gdLst/>
            <a:ahLst/>
            <a:cxnLst>
              <a:cxn ang="0">
                <a:pos x="5760" y="888"/>
              </a:cxn>
              <a:cxn ang="0">
                <a:pos x="5754" y="3590"/>
              </a:cxn>
              <a:cxn ang="0">
                <a:pos x="0" y="3577"/>
              </a:cxn>
              <a:cxn ang="0">
                <a:pos x="0" y="0"/>
              </a:cxn>
              <a:cxn ang="0">
                <a:pos x="5760" y="888"/>
              </a:cxn>
            </a:cxnLst>
            <a:rect l="0" t="0" r="r" b="b"/>
            <a:pathLst>
              <a:path w="5760" h="3590">
                <a:moveTo>
                  <a:pt x="5760" y="888"/>
                </a:moveTo>
                <a:lnTo>
                  <a:pt x="5754" y="3590"/>
                </a:lnTo>
                <a:lnTo>
                  <a:pt x="0" y="3577"/>
                </a:lnTo>
                <a:lnTo>
                  <a:pt x="0" y="0"/>
                </a:lnTo>
                <a:lnTo>
                  <a:pt x="5760" y="888"/>
                </a:lnTo>
                <a:close/>
              </a:path>
            </a:pathLst>
          </a:custGeom>
          <a:gradFill rotWithShape="0">
            <a:gsLst>
              <a:gs pos="0">
                <a:srgbClr val="E6DCAC"/>
              </a:gs>
              <a:gs pos="23000">
                <a:srgbClr val="C7AC4C"/>
              </a:gs>
              <a:gs pos="55000">
                <a:srgbClr val="E6D78A"/>
              </a:gs>
              <a:gs pos="70000">
                <a:srgbClr val="C7AC4C"/>
              </a:gs>
              <a:gs pos="88000">
                <a:srgbClr val="E6D78A"/>
              </a:gs>
              <a:gs pos="100000">
                <a:srgbClr val="E6DCAC"/>
              </a:gs>
            </a:gsLst>
            <a:lin ang="2700000" scaled="1"/>
          </a:gradFill>
          <a:ln w="9525" cap="flat" cmpd="sng">
            <a:noFill/>
            <a:prstDash val="solid"/>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4588" name="Freeform 12"/>
          <p:cNvSpPr>
            <a:spLocks/>
          </p:cNvSpPr>
          <p:nvPr/>
        </p:nvSpPr>
        <p:spPr bwMode="auto">
          <a:xfrm>
            <a:off x="4067175" y="5410200"/>
            <a:ext cx="5086350" cy="1447800"/>
          </a:xfrm>
          <a:custGeom>
            <a:avLst/>
            <a:gdLst/>
            <a:ahLst/>
            <a:cxnLst>
              <a:cxn ang="0">
                <a:pos x="3198" y="908"/>
              </a:cxn>
              <a:cxn ang="0">
                <a:pos x="3204" y="0"/>
              </a:cxn>
              <a:cxn ang="0">
                <a:pos x="0" y="912"/>
              </a:cxn>
              <a:cxn ang="0">
                <a:pos x="3198" y="908"/>
              </a:cxn>
            </a:cxnLst>
            <a:rect l="0" t="0" r="r" b="b"/>
            <a:pathLst>
              <a:path w="3204" h="912">
                <a:moveTo>
                  <a:pt x="3198" y="908"/>
                </a:moveTo>
                <a:lnTo>
                  <a:pt x="3204" y="0"/>
                </a:lnTo>
                <a:lnTo>
                  <a:pt x="0" y="912"/>
                </a:lnTo>
                <a:lnTo>
                  <a:pt x="3198" y="908"/>
                </a:lnTo>
                <a:close/>
              </a:path>
            </a:pathLst>
          </a:custGeom>
          <a:gradFill rotWithShape="0">
            <a:gsLst>
              <a:gs pos="0">
                <a:srgbClr val="003399"/>
              </a:gs>
              <a:gs pos="100000">
                <a:srgbClr val="000066"/>
              </a:gs>
            </a:gsLst>
            <a:lin ang="0" scaled="1"/>
          </a:gradFill>
          <a:ln w="9525">
            <a:noFill/>
            <a:round/>
            <a:headEnd/>
            <a:tailEnd/>
          </a:ln>
          <a:effectLst/>
        </p:spPr>
        <p:txBody>
          <a:bodyPr/>
          <a:lstStyle/>
          <a:p>
            <a:pPr>
              <a:defRPr/>
            </a:pPr>
            <a:endParaRPr lang="en-US">
              <a:effectLst>
                <a:outerShdw blurRad="38100" dist="38100" dir="2700000" algn="tl">
                  <a:srgbClr val="000000">
                    <a:alpha val="43137"/>
                  </a:srgbClr>
                </a:outerShdw>
              </a:effectLst>
            </a:endParaRPr>
          </a:p>
        </p:txBody>
      </p:sp>
      <p:sp>
        <p:nvSpPr>
          <p:cNvPr id="24581" name="Rectangle 5"/>
          <p:cNvSpPr>
            <a:spLocks noGrp="1" noChangeArrowheads="1"/>
          </p:cNvSpPr>
          <p:nvPr>
            <p:ph type="title"/>
          </p:nvPr>
        </p:nvSpPr>
        <p:spPr bwMode="auto">
          <a:xfrm>
            <a:off x="317500" y="1027113"/>
            <a:ext cx="8637588"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p>
            <a:pPr lvl="0"/>
            <a:r>
              <a:rPr lang="en-US" smtClean="0"/>
              <a:t>Click to edit Master title style</a:t>
            </a:r>
          </a:p>
        </p:txBody>
      </p:sp>
      <p:sp>
        <p:nvSpPr>
          <p:cNvPr id="24582" name="Rectangle 6"/>
          <p:cNvSpPr>
            <a:spLocks noGrp="1" noChangeArrowheads="1"/>
          </p:cNvSpPr>
          <p:nvPr>
            <p:ph type="body" idx="1"/>
          </p:nvPr>
        </p:nvSpPr>
        <p:spPr bwMode="auto">
          <a:xfrm>
            <a:off x="328613" y="1941513"/>
            <a:ext cx="8208962"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583" name="Rectangle 7"/>
          <p:cNvSpPr>
            <a:spLocks noGrp="1" noChangeArrowheads="1"/>
          </p:cNvSpPr>
          <p:nvPr>
            <p:ph type="dt" sz="half" idx="2"/>
          </p:nvPr>
        </p:nvSpPr>
        <p:spPr bwMode="auto">
          <a:xfrm>
            <a:off x="3433763" y="634365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b="0">
                <a:effectLst/>
                <a:latin typeface="Arial" charset="0"/>
              </a:defRPr>
            </a:lvl1pPr>
          </a:lstStyle>
          <a:p>
            <a:pPr>
              <a:defRPr/>
            </a:pPr>
            <a:endParaRPr lang="en-US"/>
          </a:p>
        </p:txBody>
      </p:sp>
      <p:sp>
        <p:nvSpPr>
          <p:cNvPr id="24584" name="Rectangle 8"/>
          <p:cNvSpPr>
            <a:spLocks noGrp="1" noChangeArrowheads="1"/>
          </p:cNvSpPr>
          <p:nvPr>
            <p:ph type="ftr" sz="quarter" idx="3"/>
          </p:nvPr>
        </p:nvSpPr>
        <p:spPr bwMode="auto">
          <a:xfrm>
            <a:off x="6108700" y="634365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b="0">
                <a:effectLst/>
                <a:latin typeface="Arial" charset="0"/>
              </a:defRPr>
            </a:lvl1pPr>
          </a:lstStyle>
          <a:p>
            <a:pPr>
              <a:defRPr/>
            </a:pPr>
            <a:endParaRPr lang="en-US"/>
          </a:p>
        </p:txBody>
      </p:sp>
      <p:sp>
        <p:nvSpPr>
          <p:cNvPr id="24585" name="Rectangle 9"/>
          <p:cNvSpPr>
            <a:spLocks noGrp="1" noChangeArrowheads="1"/>
          </p:cNvSpPr>
          <p:nvPr>
            <p:ph type="sldNum" sz="quarter" idx="4"/>
          </p:nvPr>
        </p:nvSpPr>
        <p:spPr bwMode="auto">
          <a:xfrm>
            <a:off x="146050" y="636111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b="0">
                <a:effectLst/>
                <a:latin typeface="Arial" charset="0"/>
              </a:defRPr>
            </a:lvl1pPr>
          </a:lstStyle>
          <a:p>
            <a:pPr>
              <a:defRPr/>
            </a:pPr>
            <a:fld id="{7CB46E38-60CE-4A5F-B8C3-53FAA3D3D9BF}"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998"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 id="2147483996" r:id="rId12"/>
    <p:sldLayoutId id="2147483997" r:id="rId13"/>
  </p:sldLayoutIdLst>
  <p:transition advTm="0">
    <p:diamond/>
  </p:transition>
  <p:timing>
    <p:tnLst>
      <p:par>
        <p:cTn id="1" dur="indefinite" restart="never" nodeType="tmRoot"/>
      </p:par>
    </p:tnLst>
  </p:timing>
  <p:txStyles>
    <p:titleStyle>
      <a:lvl1pPr algn="l" rtl="0" eaLnBrk="0" fontAlgn="base" hangingPunct="0">
        <a:spcBef>
          <a:spcPct val="0"/>
        </a:spcBef>
        <a:spcAft>
          <a:spcPct val="0"/>
        </a:spcAft>
        <a:defRPr sz="2400">
          <a:solidFill>
            <a:srgbClr val="000066"/>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2400">
          <a:solidFill>
            <a:srgbClr val="000066"/>
          </a:solidFill>
          <a:effectLst>
            <a:outerShdw blurRad="38100" dist="38100" dir="2700000" algn="tl">
              <a:srgbClr val="000000"/>
            </a:outerShdw>
          </a:effectLst>
          <a:latin typeface="Arial Black" pitchFamily="34" charset="0"/>
        </a:defRPr>
      </a:lvl2pPr>
      <a:lvl3pPr algn="l" rtl="0" eaLnBrk="0" fontAlgn="base" hangingPunct="0">
        <a:spcBef>
          <a:spcPct val="0"/>
        </a:spcBef>
        <a:spcAft>
          <a:spcPct val="0"/>
        </a:spcAft>
        <a:defRPr sz="2400">
          <a:solidFill>
            <a:srgbClr val="000066"/>
          </a:solidFill>
          <a:effectLst>
            <a:outerShdw blurRad="38100" dist="38100" dir="2700000" algn="tl">
              <a:srgbClr val="000000"/>
            </a:outerShdw>
          </a:effectLst>
          <a:latin typeface="Arial Black" pitchFamily="34" charset="0"/>
        </a:defRPr>
      </a:lvl3pPr>
      <a:lvl4pPr algn="l" rtl="0" eaLnBrk="0" fontAlgn="base" hangingPunct="0">
        <a:spcBef>
          <a:spcPct val="0"/>
        </a:spcBef>
        <a:spcAft>
          <a:spcPct val="0"/>
        </a:spcAft>
        <a:defRPr sz="2400">
          <a:solidFill>
            <a:srgbClr val="000066"/>
          </a:solidFill>
          <a:effectLst>
            <a:outerShdw blurRad="38100" dist="38100" dir="2700000" algn="tl">
              <a:srgbClr val="000000"/>
            </a:outerShdw>
          </a:effectLst>
          <a:latin typeface="Arial Black" pitchFamily="34" charset="0"/>
        </a:defRPr>
      </a:lvl4pPr>
      <a:lvl5pPr algn="l" rtl="0" eaLnBrk="0" fontAlgn="base" hangingPunct="0">
        <a:spcBef>
          <a:spcPct val="0"/>
        </a:spcBef>
        <a:spcAft>
          <a:spcPct val="0"/>
        </a:spcAft>
        <a:defRPr sz="2400">
          <a:solidFill>
            <a:srgbClr val="000066"/>
          </a:solidFill>
          <a:effectLst>
            <a:outerShdw blurRad="38100" dist="38100" dir="2700000" algn="tl">
              <a:srgbClr val="000000"/>
            </a:outerShdw>
          </a:effectLst>
          <a:latin typeface="Arial Black" pitchFamily="34" charset="0"/>
        </a:defRPr>
      </a:lvl5pPr>
      <a:lvl6pPr marL="457200" algn="l" rtl="0" fontAlgn="base">
        <a:spcBef>
          <a:spcPct val="0"/>
        </a:spcBef>
        <a:spcAft>
          <a:spcPct val="0"/>
        </a:spcAft>
        <a:defRPr sz="2400">
          <a:solidFill>
            <a:srgbClr val="000066"/>
          </a:solidFill>
          <a:effectLst>
            <a:outerShdw blurRad="38100" dist="38100" dir="2700000" algn="tl">
              <a:srgbClr val="000000"/>
            </a:outerShdw>
          </a:effectLst>
          <a:latin typeface="Arial Black" pitchFamily="34" charset="0"/>
        </a:defRPr>
      </a:lvl6pPr>
      <a:lvl7pPr marL="914400" algn="l" rtl="0" fontAlgn="base">
        <a:spcBef>
          <a:spcPct val="0"/>
        </a:spcBef>
        <a:spcAft>
          <a:spcPct val="0"/>
        </a:spcAft>
        <a:defRPr sz="2400">
          <a:solidFill>
            <a:srgbClr val="000066"/>
          </a:solidFill>
          <a:effectLst>
            <a:outerShdw blurRad="38100" dist="38100" dir="2700000" algn="tl">
              <a:srgbClr val="000000"/>
            </a:outerShdw>
          </a:effectLst>
          <a:latin typeface="Arial Black" pitchFamily="34" charset="0"/>
        </a:defRPr>
      </a:lvl7pPr>
      <a:lvl8pPr marL="1371600" algn="l" rtl="0" fontAlgn="base">
        <a:spcBef>
          <a:spcPct val="0"/>
        </a:spcBef>
        <a:spcAft>
          <a:spcPct val="0"/>
        </a:spcAft>
        <a:defRPr sz="2400">
          <a:solidFill>
            <a:srgbClr val="000066"/>
          </a:solidFill>
          <a:effectLst>
            <a:outerShdw blurRad="38100" dist="38100" dir="2700000" algn="tl">
              <a:srgbClr val="000000"/>
            </a:outerShdw>
          </a:effectLst>
          <a:latin typeface="Arial Black" pitchFamily="34" charset="0"/>
        </a:defRPr>
      </a:lvl8pPr>
      <a:lvl9pPr marL="1828800" algn="l" rtl="0" fontAlgn="base">
        <a:spcBef>
          <a:spcPct val="0"/>
        </a:spcBef>
        <a:spcAft>
          <a:spcPct val="0"/>
        </a:spcAft>
        <a:defRPr sz="2400">
          <a:solidFill>
            <a:srgbClr val="000066"/>
          </a:solidFill>
          <a:effectLst>
            <a:outerShdw blurRad="38100" dist="38100" dir="2700000" algn="tl">
              <a:srgbClr val="000000"/>
            </a:outerShdw>
          </a:effectLst>
          <a:latin typeface="Arial Black" pitchFamily="34" charset="0"/>
        </a:defRPr>
      </a:lvl9pPr>
    </p:titleStyle>
    <p:bodyStyle>
      <a:lvl1pPr marL="342900" indent="-342900" algn="l" rtl="0" eaLnBrk="0" fontAlgn="base" hangingPunct="0">
        <a:spcBef>
          <a:spcPct val="20000"/>
        </a:spcBef>
        <a:spcAft>
          <a:spcPct val="0"/>
        </a:spcAft>
        <a:buClr>
          <a:srgbClr val="CCFF33"/>
        </a:buClr>
        <a:buSzPct val="70000"/>
        <a:buFont typeface="Wingdings" pitchFamily="2" charset="2"/>
        <a:buChar char="n"/>
        <a:defRPr sz="3200" b="1">
          <a:solidFill>
            <a:srgbClr val="000066"/>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65000"/>
        <a:buFont typeface="Wingdings" pitchFamily="2" charset="2"/>
        <a:buChar char="n"/>
        <a:defRPr sz="2800">
          <a:solidFill>
            <a:srgbClr val="000066"/>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0099CC"/>
        </a:buClr>
        <a:buSzPct val="65000"/>
        <a:buFont typeface="Wingdings" pitchFamily="2" charset="2"/>
        <a:buChar char="n"/>
        <a:defRPr sz="2400" b="1">
          <a:solidFill>
            <a:srgbClr val="000066"/>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SzPct val="75000"/>
        <a:buFont typeface="Wingdings" pitchFamily="2" charset="2"/>
        <a:buChar char="n"/>
        <a:defRPr sz="2000" b="1">
          <a:solidFill>
            <a:srgbClr val="000066"/>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access@uakron.edu"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access@uakron.edu"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5669" name="Rectangle 5"/>
          <p:cNvSpPr>
            <a:spLocks noChangeArrowheads="1"/>
          </p:cNvSpPr>
          <p:nvPr/>
        </p:nvSpPr>
        <p:spPr bwMode="auto">
          <a:xfrm>
            <a:off x="1676400" y="1981200"/>
            <a:ext cx="8077200" cy="1981200"/>
          </a:xfrm>
          <a:prstGeom prst="rect">
            <a:avLst/>
          </a:prstGeom>
          <a:noFill/>
          <a:ln w="9525">
            <a:noFill/>
            <a:miter lim="800000"/>
            <a:headEnd/>
            <a:tailEnd/>
          </a:ln>
          <a:effectLst/>
        </p:spPr>
        <p:txBody>
          <a:bodyPr anchor="b"/>
          <a:lstStyle/>
          <a:p>
            <a:pPr algn="ctr">
              <a:defRPr/>
            </a:pPr>
            <a:endParaRPr lang="en-US" sz="4800" dirty="0">
              <a:effectLst>
                <a:outerShdw blurRad="38100" dist="38100" dir="2700000" algn="tl">
                  <a:srgbClr val="000000">
                    <a:alpha val="43137"/>
                  </a:srgbClr>
                </a:outerShdw>
              </a:effectLst>
            </a:endParaRPr>
          </a:p>
          <a:p>
            <a:pPr algn="ctr">
              <a:defRPr/>
            </a:pPr>
            <a:endParaRPr lang="en-US" sz="4800" dirty="0">
              <a:effectLst>
                <a:outerShdw blurRad="38100" dist="38100" dir="2700000" algn="tl">
                  <a:srgbClr val="000000">
                    <a:alpha val="43137"/>
                  </a:srgbClr>
                </a:outerShdw>
              </a:effectLst>
            </a:endParaRPr>
          </a:p>
          <a:p>
            <a:pPr algn="ctr">
              <a:defRPr/>
            </a:pPr>
            <a:endParaRPr lang="en-US" sz="4800" dirty="0">
              <a:effectLst>
                <a:outerShdw blurRad="38100" dist="38100" dir="2700000" algn="tl">
                  <a:srgbClr val="000000">
                    <a:alpha val="43137"/>
                  </a:srgbClr>
                </a:outerShdw>
              </a:effectLst>
            </a:endParaRPr>
          </a:p>
          <a:p>
            <a:pPr algn="ctr">
              <a:defRPr/>
            </a:pPr>
            <a:endParaRPr lang="en-US" sz="4800" dirty="0">
              <a:solidFill>
                <a:srgbClr val="FFFFFF"/>
              </a:solidFill>
              <a:effectLst>
                <a:outerShdw blurRad="38100" dist="38100" dir="2700000" algn="tl">
                  <a:srgbClr val="000000">
                    <a:alpha val="43137"/>
                  </a:srgbClr>
                </a:outerShdw>
              </a:effectLst>
            </a:endParaRPr>
          </a:p>
          <a:p>
            <a:pPr algn="ctr">
              <a:defRPr/>
            </a:pPr>
            <a:r>
              <a:rPr lang="en-US" sz="4200" dirty="0">
                <a:effectLst>
                  <a:outerShdw blurRad="38100" dist="38100" dir="2700000" algn="tl">
                    <a:srgbClr val="000000">
                      <a:alpha val="43137"/>
                    </a:srgbClr>
                  </a:outerShdw>
                </a:effectLst>
                <a:latin typeface="Arial" charset="0"/>
              </a:rPr>
              <a:t>	</a:t>
            </a:r>
            <a:r>
              <a:rPr lang="en-US" sz="4200" dirty="0" smtClean="0">
                <a:effectLst>
                  <a:outerShdw blurRad="38100" dist="38100" dir="2700000" algn="tl">
                    <a:srgbClr val="000000">
                      <a:alpha val="43137"/>
                    </a:srgbClr>
                  </a:outerShdw>
                </a:effectLst>
                <a:latin typeface="Arial" charset="0"/>
              </a:rPr>
              <a:t>Accommodations 101:</a:t>
            </a:r>
          </a:p>
          <a:p>
            <a:pPr algn="ctr">
              <a:defRPr/>
            </a:pPr>
            <a:r>
              <a:rPr lang="en-US" sz="4200" dirty="0" smtClean="0">
                <a:effectLst>
                  <a:outerShdw blurRad="38100" dist="38100" dir="2700000" algn="tl">
                    <a:srgbClr val="000000">
                      <a:alpha val="43137"/>
                    </a:srgbClr>
                  </a:outerShdw>
                </a:effectLst>
                <a:latin typeface="Arial" charset="0"/>
              </a:rPr>
              <a:t>Attendance</a:t>
            </a:r>
            <a:r>
              <a:rPr lang="en-US" sz="4200" dirty="0" smtClean="0">
                <a:latin typeface="Arial" charset="0"/>
              </a:rPr>
              <a:t> </a:t>
            </a:r>
            <a:r>
              <a:rPr lang="en-US" sz="4200" b="0" dirty="0">
                <a:solidFill>
                  <a:srgbClr val="000066"/>
                </a:solidFill>
                <a:effectLst>
                  <a:outerShdw blurRad="38100" dist="38100" dir="2700000" algn="tl">
                    <a:srgbClr val="000000"/>
                  </a:outerShdw>
                </a:effectLst>
              </a:rPr>
              <a:t/>
            </a:r>
            <a:br>
              <a:rPr lang="en-US" sz="4200" b="0" dirty="0">
                <a:solidFill>
                  <a:srgbClr val="000066"/>
                </a:solidFill>
                <a:effectLst>
                  <a:outerShdw blurRad="38100" dist="38100" dir="2700000" algn="tl">
                    <a:srgbClr val="000000"/>
                  </a:outerShdw>
                </a:effectLst>
              </a:rPr>
            </a:br>
            <a:r>
              <a:rPr lang="en-US" sz="4200" b="0" dirty="0">
                <a:solidFill>
                  <a:srgbClr val="000066"/>
                </a:solidFill>
                <a:effectLst>
                  <a:outerShdw blurRad="38100" dist="38100" dir="2700000" algn="tl">
                    <a:srgbClr val="000000"/>
                  </a:outerShdw>
                </a:effectLst>
              </a:rPr>
              <a:t> </a:t>
            </a:r>
          </a:p>
        </p:txBody>
      </p:sp>
      <p:sp>
        <p:nvSpPr>
          <p:cNvPr id="4099" name="Rectangle 6"/>
          <p:cNvSpPr>
            <a:spLocks noChangeArrowheads="1"/>
          </p:cNvSpPr>
          <p:nvPr/>
        </p:nvSpPr>
        <p:spPr bwMode="auto">
          <a:xfrm>
            <a:off x="3962400" y="3657600"/>
            <a:ext cx="4978400" cy="1524000"/>
          </a:xfrm>
          <a:prstGeom prst="rect">
            <a:avLst/>
          </a:prstGeom>
          <a:noFill/>
          <a:ln w="9525">
            <a:noFill/>
            <a:miter lim="800000"/>
            <a:headEnd/>
            <a:tailEnd/>
          </a:ln>
        </p:spPr>
        <p:txBody>
          <a:bodyPr/>
          <a:lstStyle/>
          <a:p>
            <a:pPr algn="ctr">
              <a:lnSpc>
                <a:spcPct val="80000"/>
              </a:lnSpc>
              <a:spcBef>
                <a:spcPct val="20000"/>
              </a:spcBef>
              <a:buClr>
                <a:srgbClr val="CCFF33"/>
              </a:buClr>
              <a:buSzPct val="70000"/>
              <a:buFont typeface="Wingdings" pitchFamily="2" charset="2"/>
              <a:buNone/>
            </a:pPr>
            <a:endParaRPr lang="en-US" sz="2000" dirty="0">
              <a:latin typeface="Arial" charset="0"/>
            </a:endParaRPr>
          </a:p>
          <a:p>
            <a:pPr algn="ctr">
              <a:lnSpc>
                <a:spcPct val="80000"/>
              </a:lnSpc>
              <a:spcBef>
                <a:spcPct val="20000"/>
              </a:spcBef>
              <a:buClr>
                <a:srgbClr val="CCFF33"/>
              </a:buClr>
              <a:buSzPct val="70000"/>
              <a:buFont typeface="Wingdings" pitchFamily="2" charset="2"/>
              <a:buNone/>
            </a:pPr>
            <a:r>
              <a:rPr lang="en-US" sz="2000" dirty="0">
                <a:latin typeface="Arial" charset="0"/>
              </a:rPr>
              <a:t>Office of Accessibility </a:t>
            </a:r>
          </a:p>
          <a:p>
            <a:pPr algn="ctr">
              <a:lnSpc>
                <a:spcPct val="80000"/>
              </a:lnSpc>
              <a:spcBef>
                <a:spcPct val="20000"/>
              </a:spcBef>
              <a:buClr>
                <a:srgbClr val="CCFF33"/>
              </a:buClr>
              <a:buSzPct val="70000"/>
              <a:buFont typeface="Wingdings" pitchFamily="2" charset="2"/>
              <a:buNone/>
            </a:pPr>
            <a:r>
              <a:rPr lang="en-US" sz="2000" dirty="0">
                <a:latin typeface="Arial" charset="0"/>
              </a:rPr>
              <a:t>The University of Akron</a:t>
            </a:r>
          </a:p>
          <a:p>
            <a:pPr algn="ctr">
              <a:lnSpc>
                <a:spcPct val="80000"/>
              </a:lnSpc>
              <a:spcBef>
                <a:spcPct val="20000"/>
              </a:spcBef>
              <a:buClr>
                <a:srgbClr val="CCFF33"/>
              </a:buClr>
              <a:buSzPct val="70000"/>
              <a:buFont typeface="Wingdings" pitchFamily="2" charset="2"/>
              <a:buNone/>
            </a:pPr>
            <a:r>
              <a:rPr lang="en-US" sz="2000" dirty="0">
                <a:latin typeface="Arial" charset="0"/>
              </a:rPr>
              <a:t>Simmons 105</a:t>
            </a:r>
          </a:p>
        </p:txBody>
      </p:sp>
    </p:spTree>
  </p:cSld>
  <p:clrMapOvr>
    <a:masterClrMapping/>
  </p:clrMapOvr>
  <p:transition advClick="0" advTm="0">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66700" y="575086"/>
            <a:ext cx="8637588" cy="64633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lgn="l" rtl="0" eaLnBrk="0" fontAlgn="base" hangingPunct="0">
              <a:spcBef>
                <a:spcPct val="0"/>
              </a:spcBef>
              <a:spcAft>
                <a:spcPct val="0"/>
              </a:spcAft>
              <a:defRPr sz="2400">
                <a:solidFill>
                  <a:srgbClr val="000066"/>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2400">
                <a:solidFill>
                  <a:srgbClr val="000066"/>
                </a:solidFill>
                <a:effectLst>
                  <a:outerShdw blurRad="38100" dist="38100" dir="2700000" algn="tl">
                    <a:srgbClr val="000000"/>
                  </a:outerShdw>
                </a:effectLst>
                <a:latin typeface="Arial Black" pitchFamily="34" charset="0"/>
              </a:defRPr>
            </a:lvl2pPr>
            <a:lvl3pPr algn="l" rtl="0" eaLnBrk="0" fontAlgn="base" hangingPunct="0">
              <a:spcBef>
                <a:spcPct val="0"/>
              </a:spcBef>
              <a:spcAft>
                <a:spcPct val="0"/>
              </a:spcAft>
              <a:defRPr sz="2400">
                <a:solidFill>
                  <a:srgbClr val="000066"/>
                </a:solidFill>
                <a:effectLst>
                  <a:outerShdw blurRad="38100" dist="38100" dir="2700000" algn="tl">
                    <a:srgbClr val="000000"/>
                  </a:outerShdw>
                </a:effectLst>
                <a:latin typeface="Arial Black" pitchFamily="34" charset="0"/>
              </a:defRPr>
            </a:lvl3pPr>
            <a:lvl4pPr algn="l" rtl="0" eaLnBrk="0" fontAlgn="base" hangingPunct="0">
              <a:spcBef>
                <a:spcPct val="0"/>
              </a:spcBef>
              <a:spcAft>
                <a:spcPct val="0"/>
              </a:spcAft>
              <a:defRPr sz="2400">
                <a:solidFill>
                  <a:srgbClr val="000066"/>
                </a:solidFill>
                <a:effectLst>
                  <a:outerShdw blurRad="38100" dist="38100" dir="2700000" algn="tl">
                    <a:srgbClr val="000000"/>
                  </a:outerShdw>
                </a:effectLst>
                <a:latin typeface="Arial Black" pitchFamily="34" charset="0"/>
              </a:defRPr>
            </a:lvl4pPr>
            <a:lvl5pPr algn="l" rtl="0" eaLnBrk="0" fontAlgn="base" hangingPunct="0">
              <a:spcBef>
                <a:spcPct val="0"/>
              </a:spcBef>
              <a:spcAft>
                <a:spcPct val="0"/>
              </a:spcAft>
              <a:defRPr sz="2400">
                <a:solidFill>
                  <a:srgbClr val="000066"/>
                </a:solidFill>
                <a:effectLst>
                  <a:outerShdw blurRad="38100" dist="38100" dir="2700000" algn="tl">
                    <a:srgbClr val="000000"/>
                  </a:outerShdw>
                </a:effectLst>
                <a:latin typeface="Arial Black" pitchFamily="34" charset="0"/>
              </a:defRPr>
            </a:lvl5pPr>
            <a:lvl6pPr marL="457200" algn="l" rtl="0" fontAlgn="base">
              <a:spcBef>
                <a:spcPct val="0"/>
              </a:spcBef>
              <a:spcAft>
                <a:spcPct val="0"/>
              </a:spcAft>
              <a:defRPr sz="2400">
                <a:solidFill>
                  <a:srgbClr val="000066"/>
                </a:solidFill>
                <a:effectLst>
                  <a:outerShdw blurRad="38100" dist="38100" dir="2700000" algn="tl">
                    <a:srgbClr val="000000"/>
                  </a:outerShdw>
                </a:effectLst>
                <a:latin typeface="Arial Black" pitchFamily="34" charset="0"/>
              </a:defRPr>
            </a:lvl6pPr>
            <a:lvl7pPr marL="914400" algn="l" rtl="0" fontAlgn="base">
              <a:spcBef>
                <a:spcPct val="0"/>
              </a:spcBef>
              <a:spcAft>
                <a:spcPct val="0"/>
              </a:spcAft>
              <a:defRPr sz="2400">
                <a:solidFill>
                  <a:srgbClr val="000066"/>
                </a:solidFill>
                <a:effectLst>
                  <a:outerShdw blurRad="38100" dist="38100" dir="2700000" algn="tl">
                    <a:srgbClr val="000000"/>
                  </a:outerShdw>
                </a:effectLst>
                <a:latin typeface="Arial Black" pitchFamily="34" charset="0"/>
              </a:defRPr>
            </a:lvl7pPr>
            <a:lvl8pPr marL="1371600" algn="l" rtl="0" fontAlgn="base">
              <a:spcBef>
                <a:spcPct val="0"/>
              </a:spcBef>
              <a:spcAft>
                <a:spcPct val="0"/>
              </a:spcAft>
              <a:defRPr sz="2400">
                <a:solidFill>
                  <a:srgbClr val="000066"/>
                </a:solidFill>
                <a:effectLst>
                  <a:outerShdw blurRad="38100" dist="38100" dir="2700000" algn="tl">
                    <a:srgbClr val="000000"/>
                  </a:outerShdw>
                </a:effectLst>
                <a:latin typeface="Arial Black" pitchFamily="34" charset="0"/>
              </a:defRPr>
            </a:lvl8pPr>
            <a:lvl9pPr marL="1828800" algn="l" rtl="0" fontAlgn="base">
              <a:spcBef>
                <a:spcPct val="0"/>
              </a:spcBef>
              <a:spcAft>
                <a:spcPct val="0"/>
              </a:spcAft>
              <a:defRPr sz="2400">
                <a:solidFill>
                  <a:srgbClr val="000066"/>
                </a:solidFill>
                <a:effectLst>
                  <a:outerShdw blurRad="38100" dist="38100" dir="2700000" algn="tl">
                    <a:srgbClr val="000000"/>
                  </a:outerShdw>
                </a:effectLst>
                <a:latin typeface="Arial Black" pitchFamily="34" charset="0"/>
              </a:defRPr>
            </a:lvl9pPr>
          </a:lstStyle>
          <a:p>
            <a:r>
              <a:rPr lang="en-US" sz="3600" b="0" kern="0" dirty="0" smtClean="0">
                <a:effectLst/>
              </a:rPr>
              <a:t>How much is too much?</a:t>
            </a:r>
          </a:p>
        </p:txBody>
      </p:sp>
      <p:sp>
        <p:nvSpPr>
          <p:cNvPr id="5" name="Content Placeholder 2"/>
          <p:cNvSpPr txBox="1">
            <a:spLocks/>
          </p:cNvSpPr>
          <p:nvPr/>
        </p:nvSpPr>
        <p:spPr bwMode="auto">
          <a:xfrm>
            <a:off x="481013" y="1676400"/>
            <a:ext cx="8208962"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CCFF33"/>
              </a:buClr>
              <a:buSzPct val="70000"/>
              <a:buFont typeface="Wingdings" pitchFamily="2" charset="2"/>
              <a:buChar char="n"/>
              <a:defRPr sz="3200" b="1">
                <a:solidFill>
                  <a:srgbClr val="000066"/>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65000"/>
              <a:buFont typeface="Wingdings" pitchFamily="2" charset="2"/>
              <a:buChar char="n"/>
              <a:defRPr sz="2800">
                <a:solidFill>
                  <a:srgbClr val="000066"/>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0099CC"/>
              </a:buClr>
              <a:buSzPct val="65000"/>
              <a:buFont typeface="Wingdings" pitchFamily="2" charset="2"/>
              <a:buChar char="n"/>
              <a:defRPr sz="2400" b="1">
                <a:solidFill>
                  <a:srgbClr val="000066"/>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SzPct val="75000"/>
              <a:buFont typeface="Wingdings" pitchFamily="2" charset="2"/>
              <a:buChar char="n"/>
              <a:defRPr sz="2000" b="1">
                <a:solidFill>
                  <a:srgbClr val="000066"/>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b="1">
                <a:solidFill>
                  <a:srgbClr val="000066"/>
                </a:solidFill>
                <a:effectLst>
                  <a:outerShdw blurRad="38100" dist="38100" dir="2700000" algn="tl">
                    <a:srgbClr val="000000"/>
                  </a:outerShdw>
                </a:effectLst>
                <a:latin typeface="+mn-lt"/>
              </a:defRPr>
            </a:lvl9pPr>
          </a:lstStyle>
          <a:p>
            <a:r>
              <a:rPr lang="en-US" sz="2800" b="0" kern="0" dirty="0" smtClean="0">
                <a:effectLst/>
                <a:latin typeface="Arial" charset="0"/>
                <a:cs typeface="Arial" charset="0"/>
              </a:rPr>
              <a:t>Attendance is ultimately up to the instructor</a:t>
            </a:r>
          </a:p>
          <a:p>
            <a:pPr marL="0" indent="0">
              <a:buNone/>
            </a:pPr>
            <a:endParaRPr lang="en-US" sz="2800" b="0" kern="0" dirty="0" smtClean="0">
              <a:effectLst/>
              <a:latin typeface="Arial" charset="0"/>
              <a:cs typeface="Arial" charset="0"/>
            </a:endParaRPr>
          </a:p>
          <a:p>
            <a:r>
              <a:rPr lang="en-US" sz="2800" b="0" kern="0" dirty="0" smtClean="0">
                <a:effectLst/>
                <a:latin typeface="Arial" charset="0"/>
                <a:cs typeface="Arial" charset="0"/>
              </a:rPr>
              <a:t>If too much class is missed that a student cannot meet the objectives of the course we can discuss the student’s options</a:t>
            </a:r>
          </a:p>
          <a:p>
            <a:pPr lvl="1"/>
            <a:r>
              <a:rPr lang="en-US" sz="2400" b="0" kern="0" dirty="0" smtClean="0">
                <a:effectLst/>
                <a:latin typeface="Arial" charset="0"/>
                <a:cs typeface="Arial" charset="0"/>
              </a:rPr>
              <a:t>Finish the class and take the grade</a:t>
            </a:r>
          </a:p>
          <a:p>
            <a:pPr lvl="1"/>
            <a:r>
              <a:rPr lang="en-US" sz="2400" b="0" kern="0" dirty="0" smtClean="0">
                <a:effectLst/>
                <a:latin typeface="Arial" charset="0"/>
                <a:cs typeface="Arial" charset="0"/>
              </a:rPr>
              <a:t>Incomplete</a:t>
            </a:r>
          </a:p>
          <a:p>
            <a:pPr lvl="1"/>
            <a:r>
              <a:rPr lang="en-US" sz="2400" b="0" kern="0" dirty="0" smtClean="0">
                <a:effectLst/>
                <a:latin typeface="Arial" charset="0"/>
                <a:cs typeface="Arial" charset="0"/>
              </a:rPr>
              <a:t>Drop</a:t>
            </a:r>
          </a:p>
          <a:p>
            <a:pPr lvl="1"/>
            <a:r>
              <a:rPr lang="en-US" sz="2400" b="0" kern="0" dirty="0" smtClean="0">
                <a:effectLst/>
                <a:latin typeface="Arial" charset="0"/>
                <a:cs typeface="Arial" charset="0"/>
              </a:rPr>
              <a:t>Medical Withdrawal </a:t>
            </a:r>
          </a:p>
        </p:txBody>
      </p:sp>
    </p:spTree>
    <p:extLst>
      <p:ext uri="{BB962C8B-B14F-4D97-AF65-F5344CB8AC3E}">
        <p14:creationId xmlns:p14="http://schemas.microsoft.com/office/powerpoint/2010/main" val="560027318"/>
      </p:ext>
    </p:extLst>
  </p:cSld>
  <p:clrMapOvr>
    <a:masterClrMapping/>
  </p:clrMapOvr>
  <p:transition advTm="0">
    <p:diamon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317500" y="228600"/>
            <a:ext cx="8637588" cy="646331"/>
          </a:xfrm>
        </p:spPr>
        <p:txBody>
          <a:bodyPr/>
          <a:lstStyle/>
          <a:p>
            <a:r>
              <a:rPr lang="en-US" sz="3600" dirty="0" smtClean="0">
                <a:effectLst/>
              </a:rPr>
              <a:t>Attendance Agreement</a:t>
            </a:r>
          </a:p>
        </p:txBody>
      </p:sp>
      <p:pic>
        <p:nvPicPr>
          <p:cNvPr id="2"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3484" b="6167"/>
          <a:stretch/>
        </p:blipFill>
        <p:spPr bwMode="auto">
          <a:xfrm>
            <a:off x="2057400" y="990600"/>
            <a:ext cx="4892613" cy="57414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med" advTm="0">
    <p:push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563563"/>
            <a:ext cx="7772400" cy="646112"/>
          </a:xfrm>
        </p:spPr>
        <p:txBody>
          <a:bodyPr/>
          <a:lstStyle/>
          <a:p>
            <a:pPr eaLnBrk="1" hangingPunct="1"/>
            <a:r>
              <a:rPr lang="en-US" sz="3600" dirty="0" smtClean="0">
                <a:effectLst/>
              </a:rPr>
              <a:t>Student Responsibilities</a:t>
            </a:r>
          </a:p>
        </p:txBody>
      </p:sp>
      <p:sp>
        <p:nvSpPr>
          <p:cNvPr id="35843" name="Rectangle 3"/>
          <p:cNvSpPr>
            <a:spLocks noGrp="1" noChangeArrowheads="1"/>
          </p:cNvSpPr>
          <p:nvPr>
            <p:ph type="body" idx="1"/>
          </p:nvPr>
        </p:nvSpPr>
        <p:spPr>
          <a:xfrm>
            <a:off x="381000" y="1447800"/>
            <a:ext cx="7772400" cy="4648200"/>
          </a:xfrm>
        </p:spPr>
        <p:txBody>
          <a:bodyPr/>
          <a:lstStyle/>
          <a:p>
            <a:r>
              <a:rPr lang="en-US" sz="2400" b="0" dirty="0" smtClean="0">
                <a:effectLst/>
                <a:latin typeface="Arial" charset="0"/>
                <a:cs typeface="Arial" charset="0"/>
              </a:rPr>
              <a:t>Provide the Office of Accessibility with timely and adequate documentation from an appropriate treatment professional.</a:t>
            </a:r>
          </a:p>
          <a:p>
            <a:r>
              <a:rPr lang="en-US" sz="2400" b="0" dirty="0" smtClean="0">
                <a:effectLst/>
                <a:latin typeface="Arial" charset="0"/>
                <a:cs typeface="Arial" charset="0"/>
              </a:rPr>
              <a:t>Keep his/her Disability Specialist informed and provide updated documentation if disability changes.</a:t>
            </a:r>
          </a:p>
          <a:p>
            <a:r>
              <a:rPr lang="en-US" sz="2400" b="0" dirty="0" smtClean="0">
                <a:effectLst/>
                <a:latin typeface="Arial" charset="0"/>
                <a:cs typeface="Arial" charset="0"/>
              </a:rPr>
              <a:t>Request accommodations each semester as needed. </a:t>
            </a:r>
          </a:p>
          <a:p>
            <a:r>
              <a:rPr lang="en-US" sz="2400" b="0" dirty="0" smtClean="0">
                <a:effectLst/>
                <a:latin typeface="Arial" pitchFamily="34" charset="0"/>
                <a:cs typeface="Arial" pitchFamily="34" charset="0"/>
              </a:rPr>
              <a:t>Discuss accommodations </a:t>
            </a:r>
            <a:r>
              <a:rPr lang="en-US" sz="2400" b="0" dirty="0">
                <a:effectLst/>
                <a:latin typeface="Arial" pitchFamily="34" charset="0"/>
                <a:cs typeface="Arial" pitchFamily="34" charset="0"/>
              </a:rPr>
              <a:t>with faculty and staff members as needed</a:t>
            </a:r>
            <a:r>
              <a:rPr lang="en-US" sz="2400" b="0" dirty="0" smtClean="0">
                <a:effectLst/>
                <a:latin typeface="Arial" pitchFamily="34" charset="0"/>
                <a:cs typeface="Arial" pitchFamily="34" charset="0"/>
              </a:rPr>
              <a:t>.</a:t>
            </a:r>
          </a:p>
          <a:p>
            <a:r>
              <a:rPr lang="en-US" sz="2400" b="0" dirty="0">
                <a:effectLst/>
                <a:latin typeface="Arial" pitchFamily="34" charset="0"/>
                <a:cs typeface="Arial" pitchFamily="34" charset="0"/>
              </a:rPr>
              <a:t>Students with disabilities are held to the same academic and behavioral standards as all other </a:t>
            </a:r>
            <a:r>
              <a:rPr lang="en-US" sz="2400" b="0" dirty="0" smtClean="0">
                <a:effectLst/>
                <a:latin typeface="Arial" pitchFamily="34" charset="0"/>
                <a:cs typeface="Arial" pitchFamily="34" charset="0"/>
              </a:rPr>
              <a:t>students.</a:t>
            </a:r>
            <a:endParaRPr lang="en-US" sz="2400" b="0" dirty="0">
              <a:effectLst/>
              <a:latin typeface="Arial" pitchFamily="34" charset="0"/>
              <a:cs typeface="Arial" pitchFamily="34" charset="0"/>
            </a:endParaRPr>
          </a:p>
          <a:p>
            <a:endParaRPr lang="en-US" sz="2400" b="0" dirty="0">
              <a:effectLst/>
              <a:latin typeface="Arial" pitchFamily="34" charset="0"/>
              <a:cs typeface="Arial" pitchFamily="34" charset="0"/>
            </a:endParaRPr>
          </a:p>
          <a:p>
            <a:endParaRPr lang="en-US" sz="2400" b="0" dirty="0" smtClean="0">
              <a:effectLst/>
              <a:latin typeface="Arial" charset="0"/>
              <a:cs typeface="Arial" charset="0"/>
            </a:endParaRPr>
          </a:p>
        </p:txBody>
      </p:sp>
      <p:sp>
        <p:nvSpPr>
          <p:cNvPr id="35844" name="Slide Number Placeholder 3"/>
          <p:cNvSpPr>
            <a:spLocks noGrp="1"/>
          </p:cNvSpPr>
          <p:nvPr>
            <p:ph type="sldNum" sz="quarter" idx="12"/>
          </p:nvPr>
        </p:nvSpPr>
        <p:spPr>
          <a:xfrm>
            <a:off x="6108700" y="6343650"/>
            <a:ext cx="2895600" cy="457200"/>
          </a:xfrm>
          <a:noFill/>
        </p:spPr>
        <p:txBody>
          <a:bodyPr/>
          <a:lstStyle/>
          <a:p>
            <a:pPr algn="r"/>
            <a:fld id="{1CB92B4E-3883-4802-B477-FCCCC171179A}" type="slidenum">
              <a:rPr lang="en-US" sz="1400" smtClean="0"/>
              <a:pPr algn="r"/>
              <a:t>12</a:t>
            </a:fld>
            <a:endParaRPr lang="en-US" sz="1400" smtClean="0"/>
          </a:p>
        </p:txBody>
      </p:sp>
    </p:spTree>
    <p:extLst>
      <p:ext uri="{BB962C8B-B14F-4D97-AF65-F5344CB8AC3E}">
        <p14:creationId xmlns:p14="http://schemas.microsoft.com/office/powerpoint/2010/main" val="2306275308"/>
      </p:ext>
    </p:extLst>
  </p:cSld>
  <p:clrMapOvr>
    <a:masterClrMapping/>
  </p:clrMapOvr>
  <p:transition advTm="0">
    <p:diamon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182"/>
            <a:ext cx="8637588" cy="646331"/>
          </a:xfrm>
        </p:spPr>
        <p:txBody>
          <a:bodyPr/>
          <a:lstStyle/>
          <a:p>
            <a:r>
              <a:rPr lang="en-US" sz="3600" dirty="0" smtClean="0">
                <a:effectLst/>
              </a:rPr>
              <a:t>Student Responsibilities</a:t>
            </a:r>
            <a:endParaRPr lang="en-US" dirty="0"/>
          </a:p>
        </p:txBody>
      </p:sp>
      <p:sp>
        <p:nvSpPr>
          <p:cNvPr id="3" name="Content Placeholder 2"/>
          <p:cNvSpPr>
            <a:spLocks noGrp="1"/>
          </p:cNvSpPr>
          <p:nvPr>
            <p:ph idx="1"/>
          </p:nvPr>
        </p:nvSpPr>
        <p:spPr>
          <a:xfrm>
            <a:off x="304800" y="1524000"/>
            <a:ext cx="8208962" cy="4114800"/>
          </a:xfrm>
        </p:spPr>
        <p:txBody>
          <a:bodyPr/>
          <a:lstStyle/>
          <a:p>
            <a:r>
              <a:rPr lang="en-US" b="0" dirty="0" smtClean="0">
                <a:effectLst/>
                <a:latin typeface="Arial" panose="020B0604020202020204" pitchFamily="34" charset="0"/>
                <a:cs typeface="Arial" panose="020B0604020202020204" pitchFamily="34" charset="0"/>
              </a:rPr>
              <a:t>Be present for classes</a:t>
            </a:r>
          </a:p>
          <a:p>
            <a:r>
              <a:rPr lang="en-US" b="0" dirty="0" smtClean="0">
                <a:effectLst/>
                <a:latin typeface="Arial" panose="020B0604020202020204" pitchFamily="34" charset="0"/>
                <a:cs typeface="Arial" panose="020B0604020202020204" pitchFamily="34" charset="0"/>
              </a:rPr>
              <a:t>Complete all the same coursework as other students</a:t>
            </a:r>
          </a:p>
          <a:p>
            <a:r>
              <a:rPr lang="en-US" b="0" dirty="0" smtClean="0">
                <a:effectLst/>
                <a:latin typeface="Arial" panose="020B0604020202020204" pitchFamily="34" charset="0"/>
                <a:cs typeface="Arial" panose="020B0604020202020204" pitchFamily="34" charset="0"/>
              </a:rPr>
              <a:t>Inform faculty and Office of Accessibility about disability-related absences</a:t>
            </a:r>
          </a:p>
          <a:p>
            <a:r>
              <a:rPr lang="en-US" b="0" dirty="0" smtClean="0">
                <a:effectLst/>
                <a:latin typeface="Arial" panose="020B0604020202020204" pitchFamily="34" charset="0"/>
                <a:cs typeface="Arial" panose="020B0604020202020204" pitchFamily="34" charset="0"/>
              </a:rPr>
              <a:t>Work with instructors to determine make-up work</a:t>
            </a:r>
          </a:p>
          <a:p>
            <a:endParaRPr lang="en-US" dirty="0"/>
          </a:p>
        </p:txBody>
      </p:sp>
    </p:spTree>
    <p:extLst>
      <p:ext uri="{BB962C8B-B14F-4D97-AF65-F5344CB8AC3E}">
        <p14:creationId xmlns:p14="http://schemas.microsoft.com/office/powerpoint/2010/main" val="1094930252"/>
      </p:ext>
    </p:extLst>
  </p:cSld>
  <p:clrMapOvr>
    <a:masterClrMapping/>
  </p:clrMapOvr>
  <p:transition advTm="0">
    <p:diamon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637588" cy="646331"/>
          </a:xfrm>
        </p:spPr>
        <p:txBody>
          <a:bodyPr/>
          <a:lstStyle/>
          <a:p>
            <a:r>
              <a:rPr lang="en-US" sz="3600" dirty="0" smtClean="0">
                <a:effectLst/>
              </a:rPr>
              <a:t>Faculty Responsibilities</a:t>
            </a:r>
            <a:endParaRPr lang="en-US" sz="3600" dirty="0">
              <a:effectLst/>
            </a:endParaRPr>
          </a:p>
        </p:txBody>
      </p:sp>
      <p:sp>
        <p:nvSpPr>
          <p:cNvPr id="3" name="Content Placeholder 2"/>
          <p:cNvSpPr>
            <a:spLocks noGrp="1"/>
          </p:cNvSpPr>
          <p:nvPr>
            <p:ph idx="1"/>
          </p:nvPr>
        </p:nvSpPr>
        <p:spPr>
          <a:xfrm>
            <a:off x="304800" y="1295400"/>
            <a:ext cx="8208962" cy="4114800"/>
          </a:xfrm>
        </p:spPr>
        <p:txBody>
          <a:bodyPr/>
          <a:lstStyle/>
          <a:p>
            <a:r>
              <a:rPr lang="en-US" sz="2800" b="0" dirty="0" smtClean="0">
                <a:effectLst/>
                <a:latin typeface="Arial" panose="020B0604020202020204" pitchFamily="34" charset="0"/>
                <a:cs typeface="Arial" panose="020B0604020202020204" pitchFamily="34" charset="0"/>
              </a:rPr>
              <a:t>Understand what attendance accommodation might mean</a:t>
            </a:r>
          </a:p>
          <a:p>
            <a:r>
              <a:rPr lang="en-US" sz="2800" b="0" dirty="0" smtClean="0">
                <a:effectLst/>
                <a:latin typeface="Arial" panose="020B0604020202020204" pitchFamily="34" charset="0"/>
                <a:cs typeface="Arial" panose="020B0604020202020204" pitchFamily="34" charset="0"/>
              </a:rPr>
              <a:t>Understand the fundamental requirements for your class</a:t>
            </a:r>
          </a:p>
          <a:p>
            <a:r>
              <a:rPr lang="en-US" sz="2800" b="0" dirty="0" smtClean="0">
                <a:effectLst/>
                <a:latin typeface="Arial" panose="020B0604020202020204" pitchFamily="34" charset="0"/>
                <a:cs typeface="Arial" panose="020B0604020202020204" pitchFamily="34" charset="0"/>
              </a:rPr>
              <a:t>Consider reasonable alternatives if students miss class</a:t>
            </a:r>
          </a:p>
          <a:p>
            <a:r>
              <a:rPr lang="en-US" sz="2800" b="0" dirty="0" smtClean="0">
                <a:effectLst/>
                <a:latin typeface="Arial" panose="020B0604020202020204" pitchFamily="34" charset="0"/>
                <a:cs typeface="Arial" panose="020B0604020202020204" pitchFamily="34" charset="0"/>
              </a:rPr>
              <a:t>Contact the Office of Accessibility with questions/concerns about accommodations or student attendance</a:t>
            </a:r>
          </a:p>
          <a:p>
            <a:r>
              <a:rPr lang="en-US" sz="2800" b="0" dirty="0" smtClean="0">
                <a:effectLst/>
                <a:latin typeface="Arial" panose="020B0604020202020204" pitchFamily="34" charset="0"/>
                <a:cs typeface="Arial" panose="020B0604020202020204" pitchFamily="34" charset="0"/>
              </a:rPr>
              <a:t>Use syllabus statement to inform students      how</a:t>
            </a:r>
            <a:r>
              <a:rPr lang="en-US" sz="2800" b="0" dirty="0" smtClean="0">
                <a:solidFill>
                  <a:srgbClr val="FFC000"/>
                </a:solidFill>
                <a:effectLst/>
                <a:latin typeface="Arial" panose="020B0604020202020204" pitchFamily="34" charset="0"/>
                <a:cs typeface="Arial" panose="020B0604020202020204" pitchFamily="34" charset="0"/>
              </a:rPr>
              <a:t> </a:t>
            </a:r>
            <a:r>
              <a:rPr lang="en-US" sz="2800" b="0" dirty="0" smtClean="0">
                <a:effectLst/>
                <a:latin typeface="Arial" panose="020B0604020202020204" pitchFamily="34" charset="0"/>
                <a:cs typeface="Arial" panose="020B0604020202020204" pitchFamily="34" charset="0"/>
              </a:rPr>
              <a:t>to access accommodations</a:t>
            </a:r>
          </a:p>
          <a:p>
            <a:endParaRPr lang="en-US" dirty="0"/>
          </a:p>
        </p:txBody>
      </p:sp>
    </p:spTree>
    <p:extLst>
      <p:ext uri="{BB962C8B-B14F-4D97-AF65-F5344CB8AC3E}">
        <p14:creationId xmlns:p14="http://schemas.microsoft.com/office/powerpoint/2010/main" val="3990301326"/>
      </p:ext>
    </p:extLst>
  </p:cSld>
  <p:clrMapOvr>
    <a:masterClrMapping/>
  </p:clrMapOvr>
  <p:transition advTm="0">
    <p:diamon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603647"/>
            <a:ext cx="8637588" cy="615553"/>
          </a:xfrm>
        </p:spPr>
        <p:txBody>
          <a:bodyPr/>
          <a:lstStyle/>
          <a:p>
            <a:r>
              <a:rPr lang="en-US" sz="3400" dirty="0" smtClean="0">
                <a:effectLst/>
              </a:rPr>
              <a:t>Recommended Syllabus Statement</a:t>
            </a:r>
            <a:endParaRPr lang="en-US" sz="3400" dirty="0">
              <a:effectLst/>
            </a:endParaRPr>
          </a:p>
        </p:txBody>
      </p:sp>
      <p:sp>
        <p:nvSpPr>
          <p:cNvPr id="3" name="Content Placeholder 2"/>
          <p:cNvSpPr>
            <a:spLocks noGrp="1"/>
          </p:cNvSpPr>
          <p:nvPr>
            <p:ph idx="1"/>
          </p:nvPr>
        </p:nvSpPr>
        <p:spPr>
          <a:xfrm>
            <a:off x="328612" y="1447800"/>
            <a:ext cx="8815387" cy="4608513"/>
          </a:xfrm>
        </p:spPr>
        <p:txBody>
          <a:bodyPr/>
          <a:lstStyle/>
          <a:p>
            <a:r>
              <a:rPr lang="en-US" sz="2000" u="sng" dirty="0">
                <a:effectLst/>
              </a:rPr>
              <a:t>Standard Syllabus Statement</a:t>
            </a:r>
            <a:endParaRPr lang="en-US" sz="2000" dirty="0">
              <a:effectLst/>
            </a:endParaRPr>
          </a:p>
          <a:p>
            <a:r>
              <a:rPr lang="en-US" sz="2000" dirty="0">
                <a:effectLst/>
              </a:rPr>
              <a:t>In pursuant to University policy #3359-38-01, The University of Akron recognizes its responsibility for creating an institutional atmosphere in which students with disabilities have the opportunity to be successful.  Any student who feels he/she may need an accommodation based on the impact of a disability should contact the Office of Accessibility at 330-972-7928 (v), 330-972-5764 (</a:t>
            </a:r>
            <a:r>
              <a:rPr lang="en-US" sz="2000" dirty="0" err="1">
                <a:effectLst/>
              </a:rPr>
              <a:t>tdd</a:t>
            </a:r>
            <a:r>
              <a:rPr lang="en-US" sz="2000" dirty="0">
                <a:effectLst/>
              </a:rPr>
              <a:t>) or </a:t>
            </a:r>
            <a:r>
              <a:rPr lang="en-US" sz="2000" u="sng" dirty="0">
                <a:effectLst/>
                <a:hlinkClick r:id="rId3"/>
              </a:rPr>
              <a:t>access@uakron.edu</a:t>
            </a:r>
            <a:r>
              <a:rPr lang="en-US" sz="2000" dirty="0">
                <a:effectLst/>
              </a:rPr>
              <a:t>. The office is located in Simmons Hall Room 105. </a:t>
            </a:r>
          </a:p>
          <a:p>
            <a:pPr marL="0" indent="0">
              <a:buNone/>
            </a:pPr>
            <a:endParaRPr lang="en-US" sz="2000" dirty="0">
              <a:effectLst/>
            </a:endParaRPr>
          </a:p>
          <a:p>
            <a:r>
              <a:rPr lang="en-US" sz="2000" dirty="0">
                <a:effectLst/>
              </a:rPr>
              <a:t>After the student’s eligibility for services is determined, his/her instructors will be provided a letter which will outline the student’s accommodations.</a:t>
            </a:r>
          </a:p>
          <a:p>
            <a:pPr marL="0" indent="0">
              <a:buNone/>
            </a:pPr>
            <a:endParaRPr lang="en-US" dirty="0"/>
          </a:p>
        </p:txBody>
      </p:sp>
    </p:spTree>
    <p:extLst>
      <p:ext uri="{BB962C8B-B14F-4D97-AF65-F5344CB8AC3E}">
        <p14:creationId xmlns:p14="http://schemas.microsoft.com/office/powerpoint/2010/main" val="1150160486"/>
      </p:ext>
    </p:extLst>
  </p:cSld>
  <p:clrMapOvr>
    <a:masterClrMapping/>
  </p:clrMapOvr>
  <p:transition advTm="0">
    <p:diamon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572869"/>
            <a:ext cx="8637588" cy="646331"/>
          </a:xfrm>
        </p:spPr>
        <p:txBody>
          <a:bodyPr/>
          <a:lstStyle/>
          <a:p>
            <a:r>
              <a:rPr lang="en-US" sz="3600" dirty="0" smtClean="0">
                <a:effectLst/>
              </a:rPr>
              <a:t>Benefits of Syllabus Statement</a:t>
            </a:r>
            <a:endParaRPr lang="en-US" sz="3600" dirty="0">
              <a:effectLst/>
            </a:endParaRPr>
          </a:p>
        </p:txBody>
      </p:sp>
      <p:sp>
        <p:nvSpPr>
          <p:cNvPr id="3" name="Content Placeholder 2"/>
          <p:cNvSpPr>
            <a:spLocks noGrp="1"/>
          </p:cNvSpPr>
          <p:nvPr>
            <p:ph idx="1"/>
          </p:nvPr>
        </p:nvSpPr>
        <p:spPr>
          <a:xfrm>
            <a:off x="328612" y="1447800"/>
            <a:ext cx="8815387" cy="4608513"/>
          </a:xfrm>
        </p:spPr>
        <p:txBody>
          <a:bodyPr/>
          <a:lstStyle/>
          <a:p>
            <a:r>
              <a:rPr lang="en-US" sz="2800" b="0" dirty="0" smtClean="0">
                <a:effectLst/>
                <a:latin typeface="Arial" panose="020B0604020202020204" pitchFamily="34" charset="0"/>
                <a:cs typeface="Arial" panose="020B0604020202020204" pitchFamily="34" charset="0"/>
              </a:rPr>
              <a:t>Normalizes </a:t>
            </a:r>
            <a:r>
              <a:rPr lang="en-US" sz="2800" b="0" dirty="0">
                <a:effectLst/>
                <a:latin typeface="Arial" panose="020B0604020202020204" pitchFamily="34" charset="0"/>
                <a:cs typeface="Arial" panose="020B0604020202020204" pitchFamily="34" charset="0"/>
              </a:rPr>
              <a:t>the accommodation </a:t>
            </a:r>
            <a:r>
              <a:rPr lang="en-US" sz="2800" b="0" dirty="0" smtClean="0">
                <a:effectLst/>
                <a:latin typeface="Arial" panose="020B0604020202020204" pitchFamily="34" charset="0"/>
                <a:cs typeface="Arial" panose="020B0604020202020204" pitchFamily="34" charset="0"/>
              </a:rPr>
              <a:t>process</a:t>
            </a:r>
          </a:p>
          <a:p>
            <a:r>
              <a:rPr lang="en-US" sz="2800" b="0" dirty="0" smtClean="0">
                <a:effectLst/>
                <a:latin typeface="Arial" panose="020B0604020202020204" pitchFamily="34" charset="0"/>
                <a:cs typeface="Arial" panose="020B0604020202020204" pitchFamily="34" charset="0"/>
              </a:rPr>
              <a:t>Creates </a:t>
            </a:r>
            <a:r>
              <a:rPr lang="en-US" sz="2800" b="0" dirty="0">
                <a:effectLst/>
                <a:latin typeface="Arial" panose="020B0604020202020204" pitchFamily="34" charset="0"/>
                <a:cs typeface="Arial" panose="020B0604020202020204" pitchFamily="34" charset="0"/>
              </a:rPr>
              <a:t>a positive and welcoming environment </a:t>
            </a:r>
            <a:endParaRPr lang="en-US" sz="2800" b="0" dirty="0" smtClean="0">
              <a:effectLst/>
              <a:latin typeface="Arial" panose="020B0604020202020204" pitchFamily="34" charset="0"/>
              <a:cs typeface="Arial" panose="020B0604020202020204" pitchFamily="34" charset="0"/>
            </a:endParaRPr>
          </a:p>
          <a:p>
            <a:r>
              <a:rPr lang="en-US" sz="2800" b="0" dirty="0" smtClean="0">
                <a:effectLst/>
                <a:latin typeface="Arial" panose="020B0604020202020204" pitchFamily="34" charset="0"/>
                <a:cs typeface="Arial" panose="020B0604020202020204" pitchFamily="34" charset="0"/>
              </a:rPr>
              <a:t>Creates </a:t>
            </a:r>
            <a:r>
              <a:rPr lang="en-US" sz="2800" b="0" dirty="0">
                <a:effectLst/>
                <a:latin typeface="Arial" panose="020B0604020202020204" pitchFamily="34" charset="0"/>
                <a:cs typeface="Arial" panose="020B0604020202020204" pitchFamily="34" charset="0"/>
              </a:rPr>
              <a:t>a collaborative vehicle for making legally mandated </a:t>
            </a:r>
            <a:r>
              <a:rPr lang="en-US" sz="2800" b="0" dirty="0" smtClean="0">
                <a:effectLst/>
                <a:latin typeface="Arial" panose="020B0604020202020204" pitchFamily="34" charset="0"/>
                <a:cs typeface="Arial" panose="020B0604020202020204" pitchFamily="34" charset="0"/>
              </a:rPr>
              <a:t>accommodations</a:t>
            </a:r>
            <a:endParaRPr lang="en-US" sz="2800" b="0" dirty="0">
              <a:effectLst/>
              <a:latin typeface="Arial" panose="020B0604020202020204" pitchFamily="34" charset="0"/>
              <a:cs typeface="Arial" panose="020B0604020202020204" pitchFamily="34" charset="0"/>
            </a:endParaRPr>
          </a:p>
          <a:p>
            <a:r>
              <a:rPr lang="en-US" sz="2800" b="0" dirty="0" smtClean="0">
                <a:effectLst/>
                <a:latin typeface="Arial" panose="020B0604020202020204" pitchFamily="34" charset="0"/>
                <a:cs typeface="Arial" panose="020B0604020202020204" pitchFamily="34" charset="0"/>
              </a:rPr>
              <a:t>Serves </a:t>
            </a:r>
            <a:r>
              <a:rPr lang="en-US" sz="2800" b="0" dirty="0">
                <a:effectLst/>
                <a:latin typeface="Arial" panose="020B0604020202020204" pitchFamily="34" charset="0"/>
                <a:cs typeface="Arial" panose="020B0604020202020204" pitchFamily="34" charset="0"/>
              </a:rPr>
              <a:t>to educate students who need </a:t>
            </a:r>
            <a:r>
              <a:rPr lang="en-US" sz="2800" b="0" dirty="0" smtClean="0">
                <a:effectLst/>
                <a:latin typeface="Arial" panose="020B0604020202020204" pitchFamily="34" charset="0"/>
                <a:cs typeface="Arial" panose="020B0604020202020204" pitchFamily="34" charset="0"/>
              </a:rPr>
              <a:t>accommodations</a:t>
            </a:r>
          </a:p>
          <a:p>
            <a:r>
              <a:rPr lang="en-US" sz="2800" b="0" dirty="0">
                <a:effectLst/>
                <a:latin typeface="Arial" panose="020B0604020202020204" pitchFamily="34" charset="0"/>
                <a:cs typeface="Arial" panose="020B0604020202020204" pitchFamily="34" charset="0"/>
              </a:rPr>
              <a:t>S</a:t>
            </a:r>
            <a:r>
              <a:rPr lang="en-US" sz="2800" b="0" dirty="0" smtClean="0">
                <a:effectLst/>
                <a:latin typeface="Arial" panose="020B0604020202020204" pitchFamily="34" charset="0"/>
                <a:cs typeface="Arial" panose="020B0604020202020204" pitchFamily="34" charset="0"/>
              </a:rPr>
              <a:t>erves </a:t>
            </a:r>
            <a:r>
              <a:rPr lang="en-US" sz="2800" b="0" dirty="0">
                <a:effectLst/>
                <a:latin typeface="Arial" panose="020B0604020202020204" pitchFamily="34" charset="0"/>
                <a:cs typeface="Arial" panose="020B0604020202020204" pitchFamily="34" charset="0"/>
              </a:rPr>
              <a:t>as a reminder to </a:t>
            </a:r>
            <a:r>
              <a:rPr lang="en-US" sz="2800" b="0" dirty="0" smtClean="0">
                <a:effectLst/>
                <a:latin typeface="Arial" panose="020B0604020202020204" pitchFamily="34" charset="0"/>
                <a:cs typeface="Arial" panose="020B0604020202020204" pitchFamily="34" charset="0"/>
              </a:rPr>
              <a:t>students to request accommodations</a:t>
            </a:r>
            <a:r>
              <a:rPr lang="en-US" sz="2800" b="0" dirty="0">
                <a:effectLst/>
                <a:latin typeface="Arial" panose="020B0604020202020204" pitchFamily="34" charset="0"/>
                <a:cs typeface="Arial" panose="020B0604020202020204" pitchFamily="34" charset="0"/>
              </a:rPr>
              <a:t>.</a:t>
            </a:r>
          </a:p>
          <a:p>
            <a:pPr marL="0" indent="0">
              <a:buNone/>
            </a:pPr>
            <a:endParaRPr lang="en-US" dirty="0"/>
          </a:p>
        </p:txBody>
      </p:sp>
    </p:spTree>
    <p:extLst>
      <p:ext uri="{BB962C8B-B14F-4D97-AF65-F5344CB8AC3E}">
        <p14:creationId xmlns:p14="http://schemas.microsoft.com/office/powerpoint/2010/main" val="2246443007"/>
      </p:ext>
    </p:extLst>
  </p:cSld>
  <p:clrMapOvr>
    <a:masterClrMapping/>
  </p:clrMapOvr>
  <p:transition advTm="0">
    <p:diamon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381000" y="299621"/>
            <a:ext cx="8637588" cy="5262979"/>
          </a:xfrm>
        </p:spPr>
        <p:txBody>
          <a:bodyPr/>
          <a:lstStyle/>
          <a:p>
            <a:pPr algn="ctr">
              <a:spcBef>
                <a:spcPct val="50000"/>
              </a:spcBef>
            </a:pPr>
            <a:r>
              <a:rPr lang="en-US" b="1" dirty="0" smtClean="0">
                <a:effectLst/>
                <a:latin typeface="Arial" charset="0"/>
                <a:cs typeface="Arial" charset="0"/>
              </a:rPr>
              <a:t>The Office of Accessibility</a:t>
            </a:r>
            <a:br>
              <a:rPr lang="en-US" b="1" dirty="0" smtClean="0">
                <a:effectLst/>
                <a:latin typeface="Arial" charset="0"/>
                <a:cs typeface="Arial" charset="0"/>
              </a:rPr>
            </a:br>
            <a:r>
              <a:rPr lang="en-US" b="1" dirty="0" smtClean="0">
                <a:effectLst/>
                <a:latin typeface="Arial" charset="0"/>
                <a:cs typeface="Arial" charset="0"/>
              </a:rPr>
              <a:t>values collaboration between you, your students</a:t>
            </a:r>
            <a:br>
              <a:rPr lang="en-US" b="1" dirty="0" smtClean="0">
                <a:effectLst/>
                <a:latin typeface="Arial" charset="0"/>
                <a:cs typeface="Arial" charset="0"/>
              </a:rPr>
            </a:br>
            <a:r>
              <a:rPr lang="en-US" b="1" dirty="0" smtClean="0">
                <a:effectLst/>
                <a:latin typeface="Arial" charset="0"/>
                <a:cs typeface="Arial" charset="0"/>
              </a:rPr>
              <a:t>and our office. Thank you for your time and participation.</a:t>
            </a:r>
            <a:r>
              <a:rPr lang="en-US" b="1" i="1" dirty="0" smtClean="0">
                <a:effectLst/>
                <a:latin typeface="Arial" charset="0"/>
                <a:cs typeface="Arial" charset="0"/>
              </a:rPr>
              <a:t/>
            </a:r>
            <a:br>
              <a:rPr lang="en-US" b="1" i="1" dirty="0" smtClean="0">
                <a:effectLst/>
                <a:latin typeface="Arial" charset="0"/>
                <a:cs typeface="Arial" charset="0"/>
              </a:rPr>
            </a:br>
            <a:r>
              <a:rPr lang="en-US" b="1" i="1" dirty="0" smtClean="0">
                <a:effectLst/>
                <a:latin typeface="Arial" charset="0"/>
                <a:cs typeface="Arial" charset="0"/>
              </a:rPr>
              <a:t/>
            </a:r>
            <a:br>
              <a:rPr lang="en-US" b="1" i="1" dirty="0" smtClean="0">
                <a:effectLst/>
                <a:latin typeface="Arial" charset="0"/>
                <a:cs typeface="Arial" charset="0"/>
              </a:rPr>
            </a:br>
            <a:r>
              <a:rPr lang="en-US" dirty="0" smtClean="0">
                <a:effectLst/>
                <a:latin typeface="Arial" charset="0"/>
                <a:cs typeface="Arial" charset="0"/>
              </a:rPr>
              <a:t/>
            </a:r>
            <a:br>
              <a:rPr lang="en-US" dirty="0" smtClean="0">
                <a:effectLst/>
                <a:latin typeface="Arial" charset="0"/>
                <a:cs typeface="Arial" charset="0"/>
              </a:rPr>
            </a:br>
            <a:r>
              <a:rPr lang="en-US" dirty="0" smtClean="0">
                <a:effectLst/>
                <a:latin typeface="Arial" charset="0"/>
                <a:cs typeface="Arial" charset="0"/>
              </a:rPr>
              <a:t/>
            </a:r>
            <a:br>
              <a:rPr lang="en-US" dirty="0" smtClean="0">
                <a:effectLst/>
                <a:latin typeface="Arial" charset="0"/>
                <a:cs typeface="Arial" charset="0"/>
              </a:rPr>
            </a:br>
            <a:r>
              <a:rPr lang="en-US" dirty="0" smtClean="0">
                <a:effectLst/>
                <a:latin typeface="Arial" charset="0"/>
                <a:cs typeface="Arial" charset="0"/>
              </a:rPr>
              <a:t>Office of Accessibility</a:t>
            </a:r>
            <a:br>
              <a:rPr lang="en-US" dirty="0" smtClean="0">
                <a:effectLst/>
                <a:latin typeface="Arial" charset="0"/>
                <a:cs typeface="Arial" charset="0"/>
              </a:rPr>
            </a:br>
            <a:r>
              <a:rPr lang="en-US" dirty="0" smtClean="0">
                <a:effectLst/>
                <a:latin typeface="Arial" charset="0"/>
                <a:cs typeface="Arial" charset="0"/>
              </a:rPr>
              <a:t>Simmons Hall 105</a:t>
            </a:r>
            <a:br>
              <a:rPr lang="en-US" dirty="0" smtClean="0">
                <a:effectLst/>
                <a:latin typeface="Arial" charset="0"/>
                <a:cs typeface="Arial" charset="0"/>
              </a:rPr>
            </a:br>
            <a:r>
              <a:rPr lang="en-US" dirty="0" smtClean="0">
                <a:effectLst/>
                <a:latin typeface="Arial" charset="0"/>
                <a:cs typeface="Arial" charset="0"/>
              </a:rPr>
              <a:t>330-972-7928</a:t>
            </a:r>
            <a:br>
              <a:rPr lang="en-US" dirty="0" smtClean="0">
                <a:effectLst/>
                <a:latin typeface="Arial" charset="0"/>
                <a:cs typeface="Arial" charset="0"/>
              </a:rPr>
            </a:br>
            <a:r>
              <a:rPr lang="en-US" dirty="0" smtClean="0">
                <a:effectLst/>
                <a:latin typeface="Arial" charset="0"/>
                <a:cs typeface="Arial" charset="0"/>
              </a:rPr>
              <a:t>www.uakron.edu/access</a:t>
            </a:r>
            <a:br>
              <a:rPr lang="en-US" dirty="0" smtClean="0">
                <a:effectLst/>
                <a:latin typeface="Arial" charset="0"/>
                <a:cs typeface="Arial" charset="0"/>
              </a:rPr>
            </a:br>
            <a:r>
              <a:rPr lang="en-US" dirty="0" smtClean="0">
                <a:effectLst/>
                <a:latin typeface="Arial" charset="0"/>
                <a:cs typeface="Arial" charset="0"/>
              </a:rPr>
              <a:t/>
            </a:r>
            <a:br>
              <a:rPr lang="en-US" dirty="0" smtClean="0">
                <a:effectLst/>
                <a:latin typeface="Arial" charset="0"/>
                <a:cs typeface="Arial" charset="0"/>
              </a:rPr>
            </a:br>
            <a:r>
              <a:rPr lang="en-US" dirty="0" smtClean="0">
                <a:effectLst/>
                <a:latin typeface="Arial" charset="0"/>
                <a:cs typeface="Arial" charset="0"/>
              </a:rPr>
              <a:t/>
            </a:r>
            <a:br>
              <a:rPr lang="en-US" dirty="0" smtClean="0">
                <a:effectLst/>
                <a:latin typeface="Arial" charset="0"/>
                <a:cs typeface="Arial" charset="0"/>
              </a:rPr>
            </a:br>
            <a:r>
              <a:rPr lang="en-US" dirty="0" smtClean="0">
                <a:effectLst/>
                <a:latin typeface="Arial" charset="0"/>
                <a:cs typeface="Arial" charset="0"/>
              </a:rPr>
              <a:t>If you would like an electronic copy of this presentation, please feel free to contact the office at </a:t>
            </a:r>
            <a:r>
              <a:rPr lang="en-US" dirty="0" smtClean="0">
                <a:solidFill>
                  <a:srgbClr val="002060"/>
                </a:solidFill>
                <a:effectLst/>
                <a:latin typeface="Arial" charset="0"/>
                <a:cs typeface="Arial" charset="0"/>
                <a:hlinkClick r:id="rId3"/>
              </a:rPr>
              <a:t>access@uakron.edu</a:t>
            </a:r>
            <a:r>
              <a:rPr lang="en-US" dirty="0" smtClean="0">
                <a:solidFill>
                  <a:srgbClr val="002060"/>
                </a:solidFill>
                <a:effectLst/>
                <a:latin typeface="Arial" charset="0"/>
                <a:cs typeface="Arial" charset="0"/>
              </a:rPr>
              <a:t>.</a:t>
            </a:r>
            <a:r>
              <a:rPr lang="en-US" dirty="0" smtClean="0">
                <a:effectLst/>
                <a:latin typeface="Arial" charset="0"/>
                <a:cs typeface="Arial" charset="0"/>
              </a:rPr>
              <a:t> </a:t>
            </a:r>
          </a:p>
        </p:txBody>
      </p:sp>
      <p:sp>
        <p:nvSpPr>
          <p:cNvPr id="41987" name="Slide Number Placeholder 3"/>
          <p:cNvSpPr>
            <a:spLocks noGrp="1"/>
          </p:cNvSpPr>
          <p:nvPr>
            <p:ph type="sldNum" sz="quarter" idx="12"/>
          </p:nvPr>
        </p:nvSpPr>
        <p:spPr>
          <a:xfrm>
            <a:off x="6108700" y="6343650"/>
            <a:ext cx="2895600" cy="457200"/>
          </a:xfrm>
          <a:noFill/>
        </p:spPr>
        <p:txBody>
          <a:bodyPr/>
          <a:lstStyle/>
          <a:p>
            <a:pPr algn="r"/>
            <a:fld id="{FE379DC3-D388-496E-A89C-9855DC15F410}" type="slidenum">
              <a:rPr lang="en-US" sz="1400" smtClean="0"/>
              <a:pPr algn="r"/>
              <a:t>17</a:t>
            </a:fld>
            <a:endParaRPr lang="en-US" sz="1400" smtClean="0"/>
          </a:p>
        </p:txBody>
      </p:sp>
    </p:spTree>
    <p:extLst>
      <p:ext uri="{BB962C8B-B14F-4D97-AF65-F5344CB8AC3E}">
        <p14:creationId xmlns:p14="http://schemas.microsoft.com/office/powerpoint/2010/main" val="1148995170"/>
      </p:ext>
    </p:extLst>
  </p:cSld>
  <p:clrMapOvr>
    <a:masterClrMapping/>
  </p:clrMapOvr>
  <p:transition advTm="0">
    <p:diamon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572869"/>
            <a:ext cx="8637588" cy="646331"/>
          </a:xfrm>
        </p:spPr>
        <p:txBody>
          <a:bodyPr/>
          <a:lstStyle/>
          <a:p>
            <a:r>
              <a:rPr lang="en-US" sz="3600" dirty="0" smtClean="0">
                <a:effectLst/>
              </a:rPr>
              <a:t>Objectives</a:t>
            </a:r>
            <a:endParaRPr lang="en-US" sz="3600" dirty="0">
              <a:effectLst/>
            </a:endParaRPr>
          </a:p>
        </p:txBody>
      </p:sp>
      <p:sp>
        <p:nvSpPr>
          <p:cNvPr id="3" name="Content Placeholder 2"/>
          <p:cNvSpPr>
            <a:spLocks noGrp="1"/>
          </p:cNvSpPr>
          <p:nvPr>
            <p:ph idx="1"/>
          </p:nvPr>
        </p:nvSpPr>
        <p:spPr>
          <a:xfrm>
            <a:off x="328613" y="1447800"/>
            <a:ext cx="8208962" cy="4114800"/>
          </a:xfrm>
        </p:spPr>
        <p:txBody>
          <a:bodyPr/>
          <a:lstStyle/>
          <a:p>
            <a:r>
              <a:rPr lang="en-US" sz="3000" dirty="0" smtClean="0">
                <a:effectLst/>
                <a:latin typeface="Arial" panose="020B0604020202020204" pitchFamily="34" charset="0"/>
                <a:cs typeface="Arial" panose="020B0604020202020204" pitchFamily="34" charset="0"/>
              </a:rPr>
              <a:t>Participants will...</a:t>
            </a:r>
          </a:p>
          <a:p>
            <a:pPr lvl="1"/>
            <a:r>
              <a:rPr lang="en-US" sz="2600" b="0" dirty="0" smtClean="0">
                <a:effectLst/>
                <a:latin typeface="Arial" panose="020B0604020202020204" pitchFamily="34" charset="0"/>
                <a:cs typeface="Arial" panose="020B0604020202020204" pitchFamily="34" charset="0"/>
              </a:rPr>
              <a:t>Learn about the types of disabilities that affect attendance</a:t>
            </a:r>
          </a:p>
          <a:p>
            <a:pPr lvl="1"/>
            <a:r>
              <a:rPr lang="en-US" sz="2600" b="0" dirty="0" smtClean="0">
                <a:effectLst/>
                <a:latin typeface="Arial" panose="020B0604020202020204" pitchFamily="34" charset="0"/>
                <a:cs typeface="Arial" panose="020B0604020202020204" pitchFamily="34" charset="0"/>
              </a:rPr>
              <a:t>Learn about the various types of attendance accommodations</a:t>
            </a:r>
          </a:p>
          <a:p>
            <a:pPr lvl="1"/>
            <a:r>
              <a:rPr lang="en-US" sz="2600" b="0" dirty="0" smtClean="0">
                <a:effectLst/>
                <a:latin typeface="Arial" panose="020B0604020202020204" pitchFamily="34" charset="0"/>
                <a:cs typeface="Arial" panose="020B0604020202020204" pitchFamily="34" charset="0"/>
              </a:rPr>
              <a:t>Discuss student expectations and limitations to accommodations</a:t>
            </a:r>
            <a:endParaRPr lang="en-US" sz="2600" b="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6061937"/>
      </p:ext>
    </p:extLst>
  </p:cSld>
  <p:clrMapOvr>
    <a:masterClrMapping/>
  </p:clrMapOvr>
  <p:transition advTm="0">
    <p:diamon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sz="6000" dirty="0" smtClean="0">
                <a:effectLst/>
              </a:rPr>
              <a:t>Attendance Accommodations</a:t>
            </a:r>
            <a:endParaRPr lang="en-US" sz="6000" dirty="0">
              <a:effectLst/>
            </a:endParaRPr>
          </a:p>
        </p:txBody>
      </p:sp>
    </p:spTree>
    <p:extLst>
      <p:ext uri="{BB962C8B-B14F-4D97-AF65-F5344CB8AC3E}">
        <p14:creationId xmlns:p14="http://schemas.microsoft.com/office/powerpoint/2010/main" val="1259080945"/>
      </p:ext>
    </p:extLst>
  </p:cSld>
  <p:clrMapOvr>
    <a:masterClrMapping/>
  </p:clrMapOvr>
  <p:transition advTm="0">
    <p:diamon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496669"/>
            <a:ext cx="8637588" cy="646331"/>
          </a:xfrm>
        </p:spPr>
        <p:txBody>
          <a:bodyPr/>
          <a:lstStyle/>
          <a:p>
            <a:r>
              <a:rPr lang="en-US" sz="3600" dirty="0" smtClean="0">
                <a:effectLst/>
              </a:rPr>
              <a:t>Types of Disabilities</a:t>
            </a:r>
            <a:endParaRPr lang="en-US" sz="3600" dirty="0">
              <a:effectLst/>
            </a:endParaRPr>
          </a:p>
        </p:txBody>
      </p:sp>
      <p:sp>
        <p:nvSpPr>
          <p:cNvPr id="3" name="Content Placeholder 2"/>
          <p:cNvSpPr>
            <a:spLocks noGrp="1"/>
          </p:cNvSpPr>
          <p:nvPr>
            <p:ph idx="1"/>
          </p:nvPr>
        </p:nvSpPr>
        <p:spPr>
          <a:xfrm>
            <a:off x="328613" y="1295400"/>
            <a:ext cx="8208962" cy="4114800"/>
          </a:xfrm>
        </p:spPr>
        <p:txBody>
          <a:bodyPr/>
          <a:lstStyle/>
          <a:p>
            <a:endParaRPr lang="en-US" sz="2800" dirty="0" smtClean="0">
              <a:effectLst/>
              <a:latin typeface="Arial" panose="020B0604020202020204" pitchFamily="34" charset="0"/>
              <a:cs typeface="Arial" panose="020B0604020202020204" pitchFamily="34" charset="0"/>
            </a:endParaRPr>
          </a:p>
          <a:p>
            <a:r>
              <a:rPr lang="en-US" b="0" dirty="0" smtClean="0">
                <a:effectLst/>
                <a:latin typeface="Arial" panose="020B0604020202020204" pitchFamily="34" charset="0"/>
                <a:cs typeface="Arial" panose="020B0604020202020204" pitchFamily="34" charset="0"/>
              </a:rPr>
              <a:t>Some students may have a disability in which they experience a “flare up” of symptoms</a:t>
            </a:r>
          </a:p>
          <a:p>
            <a:r>
              <a:rPr lang="en-US" b="0" dirty="0" smtClean="0">
                <a:effectLst/>
                <a:latin typeface="Arial" panose="020B0604020202020204" pitchFamily="34" charset="0"/>
                <a:cs typeface="Arial" panose="020B0604020202020204" pitchFamily="34" charset="0"/>
              </a:rPr>
              <a:t>Due to an exacerbation of symptoms, these students may need an attendance accommodation</a:t>
            </a:r>
            <a:endParaRPr lang="en-US" b="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4520853"/>
      </p:ext>
    </p:extLst>
  </p:cSld>
  <p:clrMapOvr>
    <a:masterClrMapping/>
  </p:clrMapOvr>
  <p:transition advTm="0">
    <p:diamon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496669"/>
            <a:ext cx="8637588" cy="646331"/>
          </a:xfrm>
        </p:spPr>
        <p:txBody>
          <a:bodyPr/>
          <a:lstStyle/>
          <a:p>
            <a:r>
              <a:rPr lang="en-US" sz="3600" dirty="0" smtClean="0">
                <a:effectLst/>
              </a:rPr>
              <a:t>Health-Related Disabilities</a:t>
            </a:r>
            <a:endParaRPr lang="en-US" sz="3600" dirty="0">
              <a:effectLst/>
            </a:endParaRPr>
          </a:p>
        </p:txBody>
      </p:sp>
      <p:sp>
        <p:nvSpPr>
          <p:cNvPr id="3" name="Content Placeholder 2"/>
          <p:cNvSpPr>
            <a:spLocks noGrp="1"/>
          </p:cNvSpPr>
          <p:nvPr>
            <p:ph idx="1"/>
          </p:nvPr>
        </p:nvSpPr>
        <p:spPr>
          <a:xfrm>
            <a:off x="328613" y="1295400"/>
            <a:ext cx="8208962" cy="4114800"/>
          </a:xfrm>
        </p:spPr>
        <p:txBody>
          <a:bodyPr/>
          <a:lstStyle/>
          <a:p>
            <a:endParaRPr lang="en-US" sz="2800" dirty="0" smtClean="0">
              <a:effectLst/>
              <a:latin typeface="Arial" panose="020B0604020202020204" pitchFamily="34" charset="0"/>
              <a:cs typeface="Arial" panose="020B0604020202020204" pitchFamily="34" charset="0"/>
            </a:endParaRPr>
          </a:p>
          <a:p>
            <a:r>
              <a:rPr lang="en-US" b="0" dirty="0" smtClean="0">
                <a:effectLst/>
                <a:latin typeface="Arial" panose="020B0604020202020204" pitchFamily="34" charset="0"/>
                <a:cs typeface="Arial" panose="020B0604020202020204" pitchFamily="34" charset="0"/>
              </a:rPr>
              <a:t>Crohn’s Disease</a:t>
            </a:r>
          </a:p>
          <a:p>
            <a:r>
              <a:rPr lang="en-US" b="0" dirty="0" smtClean="0">
                <a:effectLst/>
                <a:latin typeface="Arial" panose="020B0604020202020204" pitchFamily="34" charset="0"/>
                <a:cs typeface="Arial" panose="020B0604020202020204" pitchFamily="34" charset="0"/>
              </a:rPr>
              <a:t>Cystic Fibrosis</a:t>
            </a:r>
          </a:p>
          <a:p>
            <a:r>
              <a:rPr lang="en-US" b="0" dirty="0" smtClean="0">
                <a:effectLst/>
                <a:latin typeface="Arial" panose="020B0604020202020204" pitchFamily="34" charset="0"/>
                <a:cs typeface="Arial" panose="020B0604020202020204" pitchFamily="34" charset="0"/>
              </a:rPr>
              <a:t>Headache Conditions</a:t>
            </a:r>
          </a:p>
          <a:p>
            <a:r>
              <a:rPr lang="en-US" b="0" dirty="0" smtClean="0">
                <a:effectLst/>
                <a:latin typeface="Arial" panose="020B0604020202020204" pitchFamily="34" charset="0"/>
                <a:cs typeface="Arial" panose="020B0604020202020204" pitchFamily="34" charset="0"/>
              </a:rPr>
              <a:t>Heart Conditions</a:t>
            </a:r>
          </a:p>
          <a:p>
            <a:endParaRPr lang="en-US" sz="280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6794873"/>
      </p:ext>
    </p:extLst>
  </p:cSld>
  <p:clrMapOvr>
    <a:masterClrMapping/>
  </p:clrMapOvr>
  <p:transition advTm="0">
    <p:diamon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496669"/>
            <a:ext cx="8637588" cy="646331"/>
          </a:xfrm>
        </p:spPr>
        <p:txBody>
          <a:bodyPr/>
          <a:lstStyle/>
          <a:p>
            <a:r>
              <a:rPr lang="en-US" sz="3600" dirty="0" smtClean="0">
                <a:effectLst/>
              </a:rPr>
              <a:t>Neurological Disabilities</a:t>
            </a:r>
            <a:endParaRPr lang="en-US" sz="3600" dirty="0">
              <a:effectLst/>
            </a:endParaRPr>
          </a:p>
        </p:txBody>
      </p:sp>
      <p:sp>
        <p:nvSpPr>
          <p:cNvPr id="3" name="Content Placeholder 2"/>
          <p:cNvSpPr>
            <a:spLocks noGrp="1"/>
          </p:cNvSpPr>
          <p:nvPr>
            <p:ph idx="1"/>
          </p:nvPr>
        </p:nvSpPr>
        <p:spPr>
          <a:xfrm>
            <a:off x="328613" y="1600200"/>
            <a:ext cx="8208962" cy="4114800"/>
          </a:xfrm>
        </p:spPr>
        <p:txBody>
          <a:bodyPr/>
          <a:lstStyle/>
          <a:p>
            <a:endParaRPr lang="en-US" dirty="0" smtClean="0">
              <a:effectLst/>
              <a:latin typeface="Arial" panose="020B0604020202020204" pitchFamily="34" charset="0"/>
              <a:cs typeface="Arial" panose="020B0604020202020204" pitchFamily="34" charset="0"/>
            </a:endParaRPr>
          </a:p>
          <a:p>
            <a:r>
              <a:rPr lang="en-US" b="0" dirty="0" smtClean="0">
                <a:effectLst/>
                <a:latin typeface="Arial" panose="020B0604020202020204" pitchFamily="34" charset="0"/>
                <a:cs typeface="Arial" panose="020B0604020202020204" pitchFamily="34" charset="0"/>
              </a:rPr>
              <a:t>Muscular Dystrophy</a:t>
            </a:r>
          </a:p>
          <a:p>
            <a:r>
              <a:rPr lang="en-US" b="0" dirty="0" smtClean="0">
                <a:effectLst/>
                <a:latin typeface="Arial" panose="020B0604020202020204" pitchFamily="34" charset="0"/>
                <a:cs typeface="Arial" panose="020B0604020202020204" pitchFamily="34" charset="0"/>
              </a:rPr>
              <a:t>Multiple Sclerosis</a:t>
            </a:r>
          </a:p>
          <a:p>
            <a:r>
              <a:rPr lang="en-US" b="0" dirty="0" smtClean="0">
                <a:effectLst/>
                <a:latin typeface="Arial" panose="020B0604020202020204" pitchFamily="34" charset="0"/>
                <a:cs typeface="Arial" panose="020B0604020202020204" pitchFamily="34" charset="0"/>
              </a:rPr>
              <a:t>Neuropathy</a:t>
            </a:r>
            <a:endParaRPr lang="en-US" b="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5641702"/>
      </p:ext>
    </p:extLst>
  </p:cSld>
  <p:clrMapOvr>
    <a:masterClrMapping/>
  </p:clrMapOvr>
  <p:transition advTm="0">
    <p:diamon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496669"/>
            <a:ext cx="8637588" cy="646331"/>
          </a:xfrm>
        </p:spPr>
        <p:txBody>
          <a:bodyPr/>
          <a:lstStyle/>
          <a:p>
            <a:r>
              <a:rPr lang="en-US" sz="3600" dirty="0" smtClean="0">
                <a:effectLst/>
              </a:rPr>
              <a:t>Physical Mobility Disabilities</a:t>
            </a:r>
            <a:endParaRPr lang="en-US" sz="3600" dirty="0">
              <a:effectLst/>
            </a:endParaRPr>
          </a:p>
        </p:txBody>
      </p:sp>
      <p:sp>
        <p:nvSpPr>
          <p:cNvPr id="3" name="Content Placeholder 2"/>
          <p:cNvSpPr>
            <a:spLocks noGrp="1"/>
          </p:cNvSpPr>
          <p:nvPr>
            <p:ph idx="1"/>
          </p:nvPr>
        </p:nvSpPr>
        <p:spPr>
          <a:xfrm>
            <a:off x="328613" y="1600200"/>
            <a:ext cx="8208962" cy="4114800"/>
          </a:xfrm>
        </p:spPr>
        <p:txBody>
          <a:bodyPr/>
          <a:lstStyle/>
          <a:p>
            <a:endParaRPr lang="en-US" dirty="0" smtClean="0">
              <a:effectLst/>
              <a:latin typeface="Arial" panose="020B0604020202020204" pitchFamily="34" charset="0"/>
              <a:cs typeface="Arial" panose="020B0604020202020204" pitchFamily="34" charset="0"/>
            </a:endParaRPr>
          </a:p>
          <a:p>
            <a:r>
              <a:rPr lang="en-US" b="0" dirty="0" smtClean="0">
                <a:effectLst/>
                <a:latin typeface="Arial" panose="020B0604020202020204" pitchFamily="34" charset="0"/>
                <a:cs typeface="Arial" panose="020B0604020202020204" pitchFamily="34" charset="0"/>
              </a:rPr>
              <a:t>Arthritis</a:t>
            </a:r>
          </a:p>
          <a:p>
            <a:r>
              <a:rPr lang="en-US" b="0" dirty="0" smtClean="0">
                <a:effectLst/>
                <a:latin typeface="Arial" panose="020B0604020202020204" pitchFamily="34" charset="0"/>
                <a:cs typeface="Arial" panose="020B0604020202020204" pitchFamily="34" charset="0"/>
              </a:rPr>
              <a:t>Chronic Back Conditions</a:t>
            </a:r>
          </a:p>
        </p:txBody>
      </p:sp>
    </p:spTree>
    <p:extLst>
      <p:ext uri="{BB962C8B-B14F-4D97-AF65-F5344CB8AC3E}">
        <p14:creationId xmlns:p14="http://schemas.microsoft.com/office/powerpoint/2010/main" val="2515641702"/>
      </p:ext>
    </p:extLst>
  </p:cSld>
  <p:clrMapOvr>
    <a:masterClrMapping/>
  </p:clrMapOvr>
  <p:transition advTm="0">
    <p:diamon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496669"/>
            <a:ext cx="8637588" cy="646331"/>
          </a:xfrm>
        </p:spPr>
        <p:txBody>
          <a:bodyPr/>
          <a:lstStyle/>
          <a:p>
            <a:r>
              <a:rPr lang="en-US" sz="3600" dirty="0" smtClean="0">
                <a:effectLst/>
              </a:rPr>
              <a:t>Psychological Disabilities</a:t>
            </a:r>
            <a:endParaRPr lang="en-US" sz="3600" dirty="0">
              <a:effectLst/>
            </a:endParaRPr>
          </a:p>
        </p:txBody>
      </p:sp>
      <p:sp>
        <p:nvSpPr>
          <p:cNvPr id="3" name="Content Placeholder 2"/>
          <p:cNvSpPr>
            <a:spLocks noGrp="1"/>
          </p:cNvSpPr>
          <p:nvPr>
            <p:ph idx="1"/>
          </p:nvPr>
        </p:nvSpPr>
        <p:spPr>
          <a:xfrm>
            <a:off x="328613" y="1600200"/>
            <a:ext cx="8208962" cy="4114800"/>
          </a:xfrm>
        </p:spPr>
        <p:txBody>
          <a:bodyPr/>
          <a:lstStyle/>
          <a:p>
            <a:endParaRPr lang="en-US" dirty="0" smtClean="0">
              <a:effectLst/>
              <a:latin typeface="Arial" panose="020B0604020202020204" pitchFamily="34" charset="0"/>
              <a:cs typeface="Arial" panose="020B0604020202020204" pitchFamily="34" charset="0"/>
            </a:endParaRPr>
          </a:p>
          <a:p>
            <a:r>
              <a:rPr lang="en-US" b="0" dirty="0" smtClean="0">
                <a:effectLst/>
                <a:latin typeface="Arial" panose="020B0604020202020204" pitchFamily="34" charset="0"/>
                <a:cs typeface="Arial" panose="020B0604020202020204" pitchFamily="34" charset="0"/>
              </a:rPr>
              <a:t>Bipolar Disorder</a:t>
            </a:r>
          </a:p>
          <a:p>
            <a:r>
              <a:rPr lang="en-US" b="0" dirty="0" smtClean="0">
                <a:effectLst/>
                <a:latin typeface="Arial" panose="020B0604020202020204" pitchFamily="34" charset="0"/>
                <a:cs typeface="Arial" panose="020B0604020202020204" pitchFamily="34" charset="0"/>
              </a:rPr>
              <a:t>Depression</a:t>
            </a:r>
          </a:p>
          <a:p>
            <a:r>
              <a:rPr lang="en-US" b="0" dirty="0" smtClean="0">
                <a:effectLst/>
                <a:latin typeface="Arial" panose="020B0604020202020204" pitchFamily="34" charset="0"/>
                <a:cs typeface="Arial" panose="020B0604020202020204" pitchFamily="34" charset="0"/>
              </a:rPr>
              <a:t>Panic Disorder</a:t>
            </a:r>
          </a:p>
          <a:p>
            <a:r>
              <a:rPr lang="en-US" b="0" dirty="0" smtClean="0">
                <a:effectLst/>
                <a:latin typeface="Arial" panose="020B0604020202020204" pitchFamily="34" charset="0"/>
                <a:cs typeface="Arial" panose="020B0604020202020204" pitchFamily="34" charset="0"/>
              </a:rPr>
              <a:t>Post-Traumatic Stress Disorder</a:t>
            </a:r>
          </a:p>
        </p:txBody>
      </p:sp>
    </p:spTree>
    <p:extLst>
      <p:ext uri="{BB962C8B-B14F-4D97-AF65-F5344CB8AC3E}">
        <p14:creationId xmlns:p14="http://schemas.microsoft.com/office/powerpoint/2010/main" val="2991085055"/>
      </p:ext>
    </p:extLst>
  </p:cSld>
  <p:clrMapOvr>
    <a:masterClrMapping/>
  </p:clrMapOvr>
  <p:transition advTm="0">
    <p:diamon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247471"/>
            <a:ext cx="8637588" cy="1200329"/>
          </a:xfrm>
        </p:spPr>
        <p:txBody>
          <a:bodyPr/>
          <a:lstStyle/>
          <a:p>
            <a:r>
              <a:rPr lang="en-US" sz="3600" dirty="0" smtClean="0">
                <a:effectLst/>
              </a:rPr>
              <a:t>Types of Attendance Accommodations</a:t>
            </a:r>
            <a:endParaRPr lang="en-US" sz="3600" dirty="0">
              <a:effectLst/>
            </a:endParaRPr>
          </a:p>
        </p:txBody>
      </p:sp>
      <p:sp>
        <p:nvSpPr>
          <p:cNvPr id="3" name="Content Placeholder 2"/>
          <p:cNvSpPr>
            <a:spLocks noGrp="1"/>
          </p:cNvSpPr>
          <p:nvPr>
            <p:ph idx="1"/>
          </p:nvPr>
        </p:nvSpPr>
        <p:spPr>
          <a:xfrm>
            <a:off x="328613" y="1600200"/>
            <a:ext cx="8208962" cy="4114800"/>
          </a:xfrm>
        </p:spPr>
        <p:txBody>
          <a:bodyPr/>
          <a:lstStyle/>
          <a:p>
            <a:endParaRPr lang="en-US" b="0" dirty="0" smtClean="0">
              <a:effectLst/>
              <a:latin typeface="Arial" panose="020B0604020202020204" pitchFamily="34" charset="0"/>
              <a:cs typeface="Arial" panose="020B0604020202020204" pitchFamily="34" charset="0"/>
            </a:endParaRPr>
          </a:p>
          <a:p>
            <a:r>
              <a:rPr lang="en-US" b="0" dirty="0" smtClean="0">
                <a:effectLst/>
                <a:latin typeface="Arial" panose="020B0604020202020204" pitchFamily="34" charset="0"/>
                <a:cs typeface="Arial" panose="020B0604020202020204" pitchFamily="34" charset="0"/>
              </a:rPr>
              <a:t>Absence for All or Part of Class</a:t>
            </a:r>
          </a:p>
          <a:p>
            <a:r>
              <a:rPr lang="en-US" b="0" dirty="0" smtClean="0">
                <a:effectLst/>
                <a:latin typeface="Arial" panose="020B0604020202020204" pitchFamily="34" charset="0"/>
                <a:cs typeface="Arial" panose="020B0604020202020204" pitchFamily="34" charset="0"/>
              </a:rPr>
              <a:t>Unexpected Breaks</a:t>
            </a:r>
          </a:p>
          <a:p>
            <a:r>
              <a:rPr lang="en-US" b="0" dirty="0" smtClean="0">
                <a:effectLst/>
                <a:latin typeface="Arial" panose="020B0604020202020204" pitchFamily="34" charset="0"/>
                <a:cs typeface="Arial" panose="020B0604020202020204" pitchFamily="34" charset="0"/>
              </a:rPr>
              <a:t>Restroom Break During Class</a:t>
            </a:r>
          </a:p>
          <a:p>
            <a:r>
              <a:rPr lang="en-US" b="0" dirty="0" smtClean="0">
                <a:effectLst/>
                <a:latin typeface="Arial" panose="020B0604020202020204" pitchFamily="34" charset="0"/>
                <a:cs typeface="Arial" panose="020B0604020202020204" pitchFamily="34" charset="0"/>
              </a:rPr>
              <a:t>Tardy or Absent </a:t>
            </a:r>
          </a:p>
          <a:p>
            <a:r>
              <a:rPr lang="en-US" b="0" dirty="0" smtClean="0">
                <a:effectLst/>
                <a:latin typeface="Arial" panose="020B0604020202020204" pitchFamily="34" charset="0"/>
                <a:cs typeface="Arial" panose="020B0604020202020204" pitchFamily="34" charset="0"/>
              </a:rPr>
              <a:t>Tardy </a:t>
            </a:r>
            <a:r>
              <a:rPr lang="en-US" b="0" dirty="0">
                <a:effectLst/>
                <a:latin typeface="Arial" panose="020B0604020202020204" pitchFamily="34" charset="0"/>
                <a:cs typeface="Arial" panose="020B0604020202020204" pitchFamily="34" charset="0"/>
              </a:rPr>
              <a:t>or </a:t>
            </a:r>
            <a:r>
              <a:rPr lang="en-US" b="0" dirty="0" smtClean="0">
                <a:effectLst/>
                <a:latin typeface="Arial" panose="020B0604020202020204" pitchFamily="34" charset="0"/>
                <a:cs typeface="Arial" panose="020B0604020202020204" pitchFamily="34" charset="0"/>
              </a:rPr>
              <a:t>Absent (</a:t>
            </a:r>
            <a:r>
              <a:rPr lang="en-US" b="0" dirty="0">
                <a:effectLst/>
                <a:latin typeface="Arial" panose="020B0604020202020204" pitchFamily="34" charset="0"/>
                <a:cs typeface="Arial" panose="020B0604020202020204" pitchFamily="34" charset="0"/>
              </a:rPr>
              <a:t>VA</a:t>
            </a:r>
            <a:r>
              <a:rPr lang="en-US" b="0" dirty="0" smtClean="0">
                <a:effectLst/>
                <a:latin typeface="Arial" panose="020B0604020202020204" pitchFamily="34" charset="0"/>
                <a:cs typeface="Arial" panose="020B0604020202020204" pitchFamily="34" charset="0"/>
              </a:rPr>
              <a:t>)</a:t>
            </a:r>
            <a:endParaRPr lang="en-US" b="0" dirty="0">
              <a:effectLst/>
              <a:latin typeface="Arial" panose="020B0604020202020204" pitchFamily="34" charset="0"/>
              <a:cs typeface="Arial" panose="020B0604020202020204" pitchFamily="34" charset="0"/>
            </a:endParaRPr>
          </a:p>
          <a:p>
            <a:r>
              <a:rPr lang="en-US" b="0" dirty="0" smtClean="0">
                <a:effectLst/>
                <a:latin typeface="Arial" panose="020B0604020202020204" pitchFamily="34" charset="0"/>
                <a:cs typeface="Arial" panose="020B0604020202020204" pitchFamily="34" charset="0"/>
              </a:rPr>
              <a:t>Absence for Hospital Procedures</a:t>
            </a:r>
          </a:p>
        </p:txBody>
      </p:sp>
    </p:spTree>
    <p:extLst>
      <p:ext uri="{BB962C8B-B14F-4D97-AF65-F5344CB8AC3E}">
        <p14:creationId xmlns:p14="http://schemas.microsoft.com/office/powerpoint/2010/main" val="2515641702"/>
      </p:ext>
    </p:extLst>
  </p:cSld>
  <p:clrMapOvr>
    <a:masterClrMapping/>
  </p:clrMapOvr>
  <p:transition advTm="0">
    <p:diamond/>
  </p:transition>
</p:sld>
</file>

<file path=ppt/theme/theme1.xml><?xml version="1.0" encoding="utf-8"?>
<a:theme xmlns:a="http://schemas.openxmlformats.org/drawingml/2006/main" name="Artsy">
  <a:themeElements>
    <a:clrScheme name="Artsy 4">
      <a:dk1>
        <a:srgbClr val="2C2C42"/>
      </a:dk1>
      <a:lt1>
        <a:srgbClr val="FFFFCC"/>
      </a:lt1>
      <a:dk2>
        <a:srgbClr val="666699"/>
      </a:dk2>
      <a:lt2>
        <a:srgbClr val="FFCC00"/>
      </a:lt2>
      <a:accent1>
        <a:srgbClr val="FF9933"/>
      </a:accent1>
      <a:accent2>
        <a:srgbClr val="808000"/>
      </a:accent2>
      <a:accent3>
        <a:srgbClr val="B8B8CA"/>
      </a:accent3>
      <a:accent4>
        <a:srgbClr val="DADAAE"/>
      </a:accent4>
      <a:accent5>
        <a:srgbClr val="FFCAAD"/>
      </a:accent5>
      <a:accent6>
        <a:srgbClr val="737300"/>
      </a:accent6>
      <a:hlink>
        <a:srgbClr val="CC6600"/>
      </a:hlink>
      <a:folHlink>
        <a:srgbClr val="333399"/>
      </a:folHlink>
    </a:clrScheme>
    <a:fontScheme name="Artsy">
      <a:majorFont>
        <a:latin typeface="Arial Black"/>
        <a:ea typeface=""/>
        <a:cs typeface=""/>
      </a:majorFont>
      <a:minorFont>
        <a:latin typeface="Arial Blac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outerShdw blurRad="38100" dist="38100" dir="2700000" algn="tl">
                <a:srgbClr val="000000">
                  <a:alpha val="43137"/>
                </a:srgbClr>
              </a:outerShdw>
            </a:effectLst>
            <a:latin typeface="Arial Black"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outerShdw blurRad="38100" dist="38100" dir="2700000" algn="tl">
                <a:srgbClr val="000000">
                  <a:alpha val="43137"/>
                </a:srgbClr>
              </a:outerShdw>
            </a:effectLst>
            <a:latin typeface="Arial Black" pitchFamily="34" charset="0"/>
          </a:defRPr>
        </a:defPPr>
      </a:lstStyle>
    </a:lnDef>
  </a:objectDefaults>
  <a:extraClrSchemeLst>
    <a:extraClrScheme>
      <a:clrScheme name="Artsy 1">
        <a:dk1>
          <a:srgbClr val="000000"/>
        </a:dk1>
        <a:lt1>
          <a:srgbClr val="FFFFCC"/>
        </a:lt1>
        <a:dk2>
          <a:srgbClr val="4D4D4D"/>
        </a:dk2>
        <a:lt2>
          <a:srgbClr val="FFCC00"/>
        </a:lt2>
        <a:accent1>
          <a:srgbClr val="808000"/>
        </a:accent1>
        <a:accent2>
          <a:srgbClr val="CC9900"/>
        </a:accent2>
        <a:accent3>
          <a:srgbClr val="B2B2B2"/>
        </a:accent3>
        <a:accent4>
          <a:srgbClr val="DADAAE"/>
        </a:accent4>
        <a:accent5>
          <a:srgbClr val="C0C0AA"/>
        </a:accent5>
        <a:accent6>
          <a:srgbClr val="B98A00"/>
        </a:accent6>
        <a:hlink>
          <a:srgbClr val="CC6600"/>
        </a:hlink>
        <a:folHlink>
          <a:srgbClr val="969696"/>
        </a:folHlink>
      </a:clrScheme>
      <a:clrMap bg1="dk2" tx1="lt1" bg2="dk1" tx2="lt2" accent1="accent1" accent2="accent2" accent3="accent3" accent4="accent4" accent5="accent5" accent6="accent6" hlink="hlink" folHlink="folHlink"/>
    </a:extraClrScheme>
    <a:extraClrScheme>
      <a:clrScheme name="Artsy 2">
        <a:dk1>
          <a:srgbClr val="660033"/>
        </a:dk1>
        <a:lt1>
          <a:srgbClr val="FFFFFF"/>
        </a:lt1>
        <a:dk2>
          <a:srgbClr val="B60009"/>
        </a:dk2>
        <a:lt2>
          <a:srgbClr val="B2B2B2"/>
        </a:lt2>
        <a:accent1>
          <a:srgbClr val="CCCC00"/>
        </a:accent1>
        <a:accent2>
          <a:srgbClr val="DE9ABC"/>
        </a:accent2>
        <a:accent3>
          <a:srgbClr val="FFFFFF"/>
        </a:accent3>
        <a:accent4>
          <a:srgbClr val="56002A"/>
        </a:accent4>
        <a:accent5>
          <a:srgbClr val="E2E2AA"/>
        </a:accent5>
        <a:accent6>
          <a:srgbClr val="C98BAA"/>
        </a:accent6>
        <a:hlink>
          <a:srgbClr val="FFAFAF"/>
        </a:hlink>
        <a:folHlink>
          <a:srgbClr val="969696"/>
        </a:folHlink>
      </a:clrScheme>
      <a:clrMap bg1="lt1" tx1="dk1" bg2="lt2" tx2="dk2" accent1="accent1" accent2="accent2" accent3="accent3" accent4="accent4" accent5="accent5" accent6="accent6" hlink="hlink" folHlink="folHlink"/>
    </a:extraClrScheme>
    <a:extraClrScheme>
      <a:clrScheme name="Artsy 3">
        <a:dk1>
          <a:srgbClr val="000000"/>
        </a:dk1>
        <a:lt1>
          <a:srgbClr val="FFFFFF"/>
        </a:lt1>
        <a:dk2>
          <a:srgbClr val="000000"/>
        </a:dk2>
        <a:lt2>
          <a:srgbClr val="B2B2B2"/>
        </a:lt2>
        <a:accent1>
          <a:srgbClr val="C0C0C0"/>
        </a:accent1>
        <a:accent2>
          <a:srgbClr val="DDDDDD"/>
        </a:accent2>
        <a:accent3>
          <a:srgbClr val="FFFFFF"/>
        </a:accent3>
        <a:accent4>
          <a:srgbClr val="000000"/>
        </a:accent4>
        <a:accent5>
          <a:srgbClr val="DCDCDC"/>
        </a:accent5>
        <a:accent6>
          <a:srgbClr val="C8C8C8"/>
        </a:accent6>
        <a:hlink>
          <a:srgbClr val="808080"/>
        </a:hlink>
        <a:folHlink>
          <a:srgbClr val="969696"/>
        </a:folHlink>
      </a:clrScheme>
      <a:clrMap bg1="lt1" tx1="dk1" bg2="lt2" tx2="dk2" accent1="accent1" accent2="accent2" accent3="accent3" accent4="accent4" accent5="accent5" accent6="accent6" hlink="hlink" folHlink="folHlink"/>
    </a:extraClrScheme>
    <a:extraClrScheme>
      <a:clrScheme name="Artsy 4">
        <a:dk1>
          <a:srgbClr val="2C2C42"/>
        </a:dk1>
        <a:lt1>
          <a:srgbClr val="FFFFCC"/>
        </a:lt1>
        <a:dk2>
          <a:srgbClr val="666699"/>
        </a:dk2>
        <a:lt2>
          <a:srgbClr val="FFCC00"/>
        </a:lt2>
        <a:accent1>
          <a:srgbClr val="FF9933"/>
        </a:accent1>
        <a:accent2>
          <a:srgbClr val="808000"/>
        </a:accent2>
        <a:accent3>
          <a:srgbClr val="B8B8CA"/>
        </a:accent3>
        <a:accent4>
          <a:srgbClr val="DADAAE"/>
        </a:accent4>
        <a:accent5>
          <a:srgbClr val="FFCAAD"/>
        </a:accent5>
        <a:accent6>
          <a:srgbClr val="737300"/>
        </a:accent6>
        <a:hlink>
          <a:srgbClr val="CC6600"/>
        </a:hlink>
        <a:folHlink>
          <a:srgbClr val="333399"/>
        </a:folHlink>
      </a:clrScheme>
      <a:clrMap bg1="dk2" tx1="lt1" bg2="dk1" tx2="lt2" accent1="accent1" accent2="accent2" accent3="accent3" accent4="accent4" accent5="accent5" accent6="accent6" hlink="hlink" folHlink="folHlink"/>
    </a:extraClrScheme>
    <a:extraClrScheme>
      <a:clrScheme name="Artsy 5">
        <a:dk1>
          <a:srgbClr val="50000F"/>
        </a:dk1>
        <a:lt1>
          <a:srgbClr val="FFCC00"/>
        </a:lt1>
        <a:dk2>
          <a:srgbClr val="800000"/>
        </a:dk2>
        <a:lt2>
          <a:srgbClr val="FFFFCC"/>
        </a:lt2>
        <a:accent1>
          <a:srgbClr val="808000"/>
        </a:accent1>
        <a:accent2>
          <a:srgbClr val="993366"/>
        </a:accent2>
        <a:accent3>
          <a:srgbClr val="C0AAAA"/>
        </a:accent3>
        <a:accent4>
          <a:srgbClr val="DAAE00"/>
        </a:accent4>
        <a:accent5>
          <a:srgbClr val="C0C0AA"/>
        </a:accent5>
        <a:accent6>
          <a:srgbClr val="8A2D5C"/>
        </a:accent6>
        <a:hlink>
          <a:srgbClr val="FF5050"/>
        </a:hlink>
        <a:folHlink>
          <a:srgbClr val="993300"/>
        </a:folHlink>
      </a:clrScheme>
      <a:clrMap bg1="dk2" tx1="lt1" bg2="dk1" tx2="lt2" accent1="accent1" accent2="accent2" accent3="accent3" accent4="accent4" accent5="accent5" accent6="accent6" hlink="hlink" folHlink="folHlink"/>
    </a:extraClrScheme>
    <a:extraClrScheme>
      <a:clrScheme name="Artsy 6">
        <a:dk1>
          <a:srgbClr val="333300"/>
        </a:dk1>
        <a:lt1>
          <a:srgbClr val="FFCC00"/>
        </a:lt1>
        <a:dk2>
          <a:srgbClr val="666633"/>
        </a:dk2>
        <a:lt2>
          <a:srgbClr val="FFFFCC"/>
        </a:lt2>
        <a:accent1>
          <a:srgbClr val="8F7401"/>
        </a:accent1>
        <a:accent2>
          <a:srgbClr val="CC6600"/>
        </a:accent2>
        <a:accent3>
          <a:srgbClr val="B8B8AD"/>
        </a:accent3>
        <a:accent4>
          <a:srgbClr val="DAAE00"/>
        </a:accent4>
        <a:accent5>
          <a:srgbClr val="C6BCAA"/>
        </a:accent5>
        <a:accent6>
          <a:srgbClr val="B95C00"/>
        </a:accent6>
        <a:hlink>
          <a:srgbClr val="666699"/>
        </a:hlink>
        <a:folHlink>
          <a:srgbClr val="808000"/>
        </a:folHlink>
      </a:clrScheme>
      <a:clrMap bg1="dk2" tx1="lt1" bg2="dk1" tx2="lt2" accent1="accent1" accent2="accent2" accent3="accent3" accent4="accent4" accent5="accent5" accent6="accent6" hlink="hlink" folHlink="folHlink"/>
    </a:extraClrScheme>
    <a:extraClrScheme>
      <a:clrScheme name="Artsy 7">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32463</TotalTime>
  <Words>2913</Words>
  <Application>Microsoft Office PowerPoint</Application>
  <PresentationFormat>On-screen Show (4:3)</PresentationFormat>
  <Paragraphs>210</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Arial Black</vt:lpstr>
      <vt:lpstr>Times New Roman</vt:lpstr>
      <vt:lpstr>Wingdings</vt:lpstr>
      <vt:lpstr>Artsy</vt:lpstr>
      <vt:lpstr>PowerPoint Presentation</vt:lpstr>
      <vt:lpstr>Objectives</vt:lpstr>
      <vt:lpstr>PowerPoint Presentation</vt:lpstr>
      <vt:lpstr>Types of Disabilities</vt:lpstr>
      <vt:lpstr>Health-Related Disabilities</vt:lpstr>
      <vt:lpstr>Neurological Disabilities</vt:lpstr>
      <vt:lpstr>Physical Mobility Disabilities</vt:lpstr>
      <vt:lpstr>Psychological Disabilities</vt:lpstr>
      <vt:lpstr>Types of Attendance Accommodations</vt:lpstr>
      <vt:lpstr>PowerPoint Presentation</vt:lpstr>
      <vt:lpstr>Attendance Agreement</vt:lpstr>
      <vt:lpstr>Student Responsibilities</vt:lpstr>
      <vt:lpstr>Student Responsibilities</vt:lpstr>
      <vt:lpstr>Faculty Responsibilities</vt:lpstr>
      <vt:lpstr>Recommended Syllabus Statement</vt:lpstr>
      <vt:lpstr>Benefits of Syllabus Statement</vt:lpstr>
      <vt:lpstr>The Office of Accessibility values collaboration between you, your students and our office. Thank you for your time and participation.    Office of Accessibility Simmons Hall 105 330-972-7928 www.uakron.edu/access   If you would like an electronic copy of this presentation, please feel free to contact the office at access@uakron.edu. </vt:lpstr>
    </vt:vector>
  </TitlesOfParts>
  <Company>The University of Akron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Characteristics of Arrestees at Risk for Dual Diagnosis:  Preliminary Results from the Cleveland ADAM Supplement</dc:title>
  <dc:creator>Administrator</dc:creator>
  <cp:lastModifiedBy>Sveda,Leigh</cp:lastModifiedBy>
  <cp:revision>855</cp:revision>
  <cp:lastPrinted>2018-07-05T14:29:47Z</cp:lastPrinted>
  <dcterms:created xsi:type="dcterms:W3CDTF">2003-11-15T07:49:01Z</dcterms:created>
  <dcterms:modified xsi:type="dcterms:W3CDTF">2018-07-17T20:02:58Z</dcterms:modified>
</cp:coreProperties>
</file>